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905" r:id="rId2"/>
    <p:sldId id="323" r:id="rId3"/>
    <p:sldId id="1153" r:id="rId4"/>
    <p:sldId id="1118" r:id="rId5"/>
    <p:sldId id="1171" r:id="rId6"/>
    <p:sldId id="1172" r:id="rId7"/>
    <p:sldId id="1193" r:id="rId8"/>
    <p:sldId id="557" r:id="rId9"/>
    <p:sldId id="937" r:id="rId10"/>
    <p:sldId id="818" r:id="rId11"/>
    <p:sldId id="819" r:id="rId12"/>
    <p:sldId id="264" r:id="rId13"/>
    <p:sldId id="917" r:id="rId14"/>
    <p:sldId id="924" r:id="rId15"/>
    <p:sldId id="901" r:id="rId16"/>
    <p:sldId id="1122" r:id="rId17"/>
    <p:sldId id="1123" r:id="rId18"/>
    <p:sldId id="656" r:id="rId19"/>
    <p:sldId id="909" r:id="rId20"/>
    <p:sldId id="899" r:id="rId21"/>
    <p:sldId id="911" r:id="rId22"/>
    <p:sldId id="1214" r:id="rId23"/>
    <p:sldId id="1155" r:id="rId24"/>
    <p:sldId id="1154" r:id="rId25"/>
    <p:sldId id="1215" r:id="rId26"/>
  </p:sldIdLst>
  <p:sldSz cx="9144000" cy="6858000" type="screen4x3"/>
  <p:notesSz cx="9926638"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ldId id="905"/>
            <p14:sldId id="323"/>
            <p14:sldId id="1153"/>
            <p14:sldId id="1118"/>
          </p14:sldIdLst>
        </p14:section>
        <p14:section name="Inndeling uten navn" id="{EBBAFEFF-FC71-43CC-8FA5-53C2AE087A1D}">
          <p14:sldIdLst/>
        </p14:section>
        <p14:section name="Inndeling uten navn" id="{08672217-0DA6-4186-9163-CC53B6F785D1}">
          <p14:sldIdLst>
            <p14:sldId id="1171"/>
            <p14:sldId id="1172"/>
            <p14:sldId id="1193"/>
            <p14:sldId id="557"/>
            <p14:sldId id="937"/>
            <p14:sldId id="818"/>
            <p14:sldId id="819"/>
            <p14:sldId id="264"/>
            <p14:sldId id="917"/>
            <p14:sldId id="924"/>
            <p14:sldId id="901"/>
            <p14:sldId id="1122"/>
            <p14:sldId id="1123"/>
            <p14:sldId id="656"/>
            <p14:sldId id="909"/>
            <p14:sldId id="899"/>
            <p14:sldId id="911"/>
            <p14:sldId id="1214"/>
            <p14:sldId id="1155"/>
            <p14:sldId id="1154"/>
            <p14:sldId id="1215"/>
          </p14:sldIdLst>
        </p14:section>
        <p14:section name="Inndeling uten navn" id="{1DD2E30F-295D-4AF3-A19D-806BC5A77FC2}">
          <p14:sldIdLst/>
        </p14:section>
        <p14:section name="Inndeling uten navn" id="{600900A0-94B8-4078-93BA-7B23DB3B96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FFFF99"/>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6392" autoAdjust="0"/>
    <p:restoredTop sz="86085" autoAdjust="0"/>
  </p:normalViewPr>
  <p:slideViewPr>
    <p:cSldViewPr>
      <p:cViewPr>
        <p:scale>
          <a:sx n="55" d="100"/>
          <a:sy n="55" d="100"/>
        </p:scale>
        <p:origin x="782" y="3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varScale="1">
        <p:scale>
          <a:sx n="60" d="100"/>
          <a:sy n="60" d="100"/>
        </p:scale>
        <p:origin x="-3278" y="-72"/>
      </p:cViewPr>
      <p:guideLst>
        <p:guide orient="horz" pos="2143"/>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3" y="7"/>
            <a:ext cx="4301704" cy="339723"/>
          </a:xfrm>
          <a:prstGeom prst="rect">
            <a:avLst/>
          </a:prstGeom>
        </p:spPr>
        <p:txBody>
          <a:bodyPr vert="horz" lIns="91432" tIns="45716" rIns="91432" bIns="45716" rtlCol="0"/>
          <a:lstStyle>
            <a:lvl1pPr algn="l">
              <a:defRPr sz="1200"/>
            </a:lvl1pPr>
          </a:lstStyle>
          <a:p>
            <a:endParaRPr lang="nb-NO"/>
          </a:p>
        </p:txBody>
      </p:sp>
      <p:sp>
        <p:nvSpPr>
          <p:cNvPr id="3" name="Plassholder for dato 2"/>
          <p:cNvSpPr>
            <a:spLocks noGrp="1"/>
          </p:cNvSpPr>
          <p:nvPr>
            <p:ph type="dt" sz="quarter" idx="1"/>
          </p:nvPr>
        </p:nvSpPr>
        <p:spPr>
          <a:xfrm>
            <a:off x="5623345" y="7"/>
            <a:ext cx="4301702" cy="339723"/>
          </a:xfrm>
          <a:prstGeom prst="rect">
            <a:avLst/>
          </a:prstGeom>
        </p:spPr>
        <p:txBody>
          <a:bodyPr vert="horz" lIns="91432" tIns="45716" rIns="91432" bIns="45716" rtlCol="0"/>
          <a:lstStyle>
            <a:lvl1pPr algn="r">
              <a:defRPr sz="1200"/>
            </a:lvl1pPr>
          </a:lstStyle>
          <a:p>
            <a:fld id="{B24960D3-6A88-463C-9B61-449CBD256996}" type="datetimeFigureOut">
              <a:rPr lang="nb-NO" smtClean="0"/>
              <a:t>24.06.2026</a:t>
            </a:fld>
            <a:endParaRPr lang="nb-NO"/>
          </a:p>
        </p:txBody>
      </p:sp>
      <p:sp>
        <p:nvSpPr>
          <p:cNvPr id="4" name="Plassholder for bunntekst 3"/>
          <p:cNvSpPr>
            <a:spLocks noGrp="1"/>
          </p:cNvSpPr>
          <p:nvPr>
            <p:ph type="ftr" sz="quarter" idx="2"/>
          </p:nvPr>
        </p:nvSpPr>
        <p:spPr>
          <a:xfrm>
            <a:off x="3" y="6456367"/>
            <a:ext cx="4301704" cy="339723"/>
          </a:xfrm>
          <a:prstGeom prst="rect">
            <a:avLst/>
          </a:prstGeom>
        </p:spPr>
        <p:txBody>
          <a:bodyPr vert="horz" lIns="91432" tIns="45716" rIns="91432" bIns="45716" rtlCol="0" anchor="b"/>
          <a:lstStyle>
            <a:lvl1pPr algn="l">
              <a:defRPr sz="1200"/>
            </a:lvl1pPr>
          </a:lstStyle>
          <a:p>
            <a:endParaRPr lang="nb-NO"/>
          </a:p>
        </p:txBody>
      </p:sp>
      <p:sp>
        <p:nvSpPr>
          <p:cNvPr id="5" name="Plassholder for lysbildenummer 4"/>
          <p:cNvSpPr>
            <a:spLocks noGrp="1"/>
          </p:cNvSpPr>
          <p:nvPr>
            <p:ph type="sldNum" sz="quarter" idx="3"/>
          </p:nvPr>
        </p:nvSpPr>
        <p:spPr>
          <a:xfrm>
            <a:off x="5623345" y="6456367"/>
            <a:ext cx="4301702" cy="339723"/>
          </a:xfrm>
          <a:prstGeom prst="rect">
            <a:avLst/>
          </a:prstGeom>
        </p:spPr>
        <p:txBody>
          <a:bodyPr vert="horz" lIns="91432" tIns="45716" rIns="91432" bIns="45716"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5"/>
            <a:ext cx="4301543" cy="339883"/>
          </a:xfrm>
          <a:prstGeom prst="rect">
            <a:avLst/>
          </a:prstGeom>
        </p:spPr>
        <p:txBody>
          <a:bodyPr vert="horz" lIns="91432" tIns="45716" rIns="91432" bIns="45716" rtlCol="0"/>
          <a:lstStyle>
            <a:lvl1pPr algn="l">
              <a:defRPr sz="1200"/>
            </a:lvl1pPr>
          </a:lstStyle>
          <a:p>
            <a:endParaRPr lang="nb-NO"/>
          </a:p>
        </p:txBody>
      </p:sp>
      <p:sp>
        <p:nvSpPr>
          <p:cNvPr id="3" name="Plassholder for dato 2"/>
          <p:cNvSpPr>
            <a:spLocks noGrp="1"/>
          </p:cNvSpPr>
          <p:nvPr>
            <p:ph type="dt" idx="1"/>
          </p:nvPr>
        </p:nvSpPr>
        <p:spPr>
          <a:xfrm>
            <a:off x="5622801" y="5"/>
            <a:ext cx="4301543" cy="339883"/>
          </a:xfrm>
          <a:prstGeom prst="rect">
            <a:avLst/>
          </a:prstGeom>
        </p:spPr>
        <p:txBody>
          <a:bodyPr vert="horz" lIns="91432" tIns="45716" rIns="91432" bIns="45716" rtlCol="0"/>
          <a:lstStyle>
            <a:lvl1pPr algn="r">
              <a:defRPr sz="1200"/>
            </a:lvl1pPr>
          </a:lstStyle>
          <a:p>
            <a:fld id="{A3E2996C-EDB7-4D66-820D-0FE512E49316}" type="datetime6">
              <a:rPr lang="nb-NO" smtClean="0"/>
              <a:t>juni 26</a:t>
            </a:fld>
            <a:endParaRPr lang="nb-NO"/>
          </a:p>
        </p:txBody>
      </p:sp>
      <p:sp>
        <p:nvSpPr>
          <p:cNvPr id="4" name="Plassholder for lysbilde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32" tIns="45716" rIns="91432" bIns="45716" rtlCol="0" anchor="ctr"/>
          <a:lstStyle/>
          <a:p>
            <a:endParaRPr lang="nb-NO"/>
          </a:p>
        </p:txBody>
      </p:sp>
      <p:sp>
        <p:nvSpPr>
          <p:cNvPr id="5" name="Plassholder for notater 4"/>
          <p:cNvSpPr>
            <a:spLocks noGrp="1"/>
          </p:cNvSpPr>
          <p:nvPr>
            <p:ph type="body" sz="quarter" idx="3"/>
          </p:nvPr>
        </p:nvSpPr>
        <p:spPr>
          <a:xfrm>
            <a:off x="992665" y="3228898"/>
            <a:ext cx="7941310" cy="3058954"/>
          </a:xfrm>
          <a:prstGeom prst="rect">
            <a:avLst/>
          </a:prstGeom>
        </p:spPr>
        <p:txBody>
          <a:bodyPr vert="horz" lIns="91432" tIns="45716" rIns="91432" bIns="45716"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456619"/>
            <a:ext cx="4301543" cy="339883"/>
          </a:xfrm>
          <a:prstGeom prst="rect">
            <a:avLst/>
          </a:prstGeom>
        </p:spPr>
        <p:txBody>
          <a:bodyPr vert="horz" lIns="91432" tIns="45716" rIns="91432" bIns="45716"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622801" y="6456619"/>
            <a:ext cx="4301543" cy="339883"/>
          </a:xfrm>
          <a:prstGeom prst="rect">
            <a:avLst/>
          </a:prstGeom>
        </p:spPr>
        <p:txBody>
          <a:bodyPr vert="horz" lIns="91432" tIns="45716" rIns="91432" bIns="45716"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ufdir.no/lhbt/LHBT_ordlista/"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ng.no/homofil/636_Ordliste_LHBTIQ.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r>
              <a:rPr lang="nb-NO" b="0" baseline="0" dirty="0"/>
              <a:t>Lederen ønsker velkommen til dagens aktuelle og spennende tema. Forklar kort hva som skal skje i løpet av møtet. Gi deretter noen korte kommentarer til tittelen og undertitlene på dette første lysbildet. </a:t>
            </a:r>
          </a:p>
          <a:p>
            <a:endParaRPr lang="nb-NO" b="0" baseline="0" dirty="0"/>
          </a:p>
          <a:p>
            <a:r>
              <a:rPr lang="nb-NO" b="0" baseline="0" dirty="0"/>
              <a:t>I stedet for at taleren kommenterer det som står på lysbildet, kan man eventuelt la deltakerne snakke sammen to og to om hvordan de forstår og tolker de tre setningene på lysbildet. Gi dem 1-2 minutter.</a:t>
            </a:r>
          </a:p>
          <a:p>
            <a:endParaRPr lang="nb-NO" b="0" baseline="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77708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sz="quarter" idx="4"/>
          </p:nvPr>
        </p:nvSpPr>
        <p:spPr/>
        <p:txBody>
          <a:bodyPr/>
          <a:lstStyle/>
          <a:p>
            <a:r>
              <a:rPr lang="nb-NO"/>
              <a:t>Seminar over Ekteskapserklæringen</a:t>
            </a:r>
          </a:p>
        </p:txBody>
      </p:sp>
      <p:sp>
        <p:nvSpPr>
          <p:cNvPr id="5" name="Plassholder for lysbildenummer 4"/>
          <p:cNvSpPr>
            <a:spLocks noGrp="1"/>
          </p:cNvSpPr>
          <p:nvPr>
            <p:ph type="sldNum" sz="quarter" idx="5"/>
          </p:nvPr>
        </p:nvSpPr>
        <p:spPr/>
        <p:txBody>
          <a:bodyPr/>
          <a:lstStyle/>
          <a:p>
            <a:fld id="{C8593401-7213-4FA8-8723-86291B2E8693}" type="slidenum">
              <a:rPr lang="nb-NO" smtClean="0"/>
              <a:t>19</a:t>
            </a:fld>
            <a:endParaRPr lang="nb-NO"/>
          </a:p>
        </p:txBody>
      </p:sp>
    </p:spTree>
    <p:extLst>
      <p:ext uri="{BB962C8B-B14F-4D97-AF65-F5344CB8AC3E}">
        <p14:creationId xmlns:p14="http://schemas.microsoft.com/office/powerpoint/2010/main" val="207850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B664-262A-8191-DBF0-82176E63991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ED2DD8-A259-6DF6-473F-D68FF730DCAC}"/>
              </a:ext>
            </a:extLst>
          </p:cNvPr>
          <p:cNvSpPr>
            <a:spLocks noGrp="1" noRot="1" noChangeAspect="1"/>
          </p:cNvSpPr>
          <p:nvPr>
            <p:ph type="sldImg"/>
          </p:nvPr>
        </p:nvSpPr>
        <p:spPr>
          <a:xfrm>
            <a:off x="3159125" y="487363"/>
            <a:ext cx="3255963" cy="2441575"/>
          </a:xfrm>
        </p:spPr>
      </p:sp>
      <p:sp>
        <p:nvSpPr>
          <p:cNvPr id="3" name="Plassholder for notater 2">
            <a:extLst>
              <a:ext uri="{FF2B5EF4-FFF2-40B4-BE49-F238E27FC236}">
                <a16:creationId xmlns:a16="http://schemas.microsoft.com/office/drawing/2014/main" id="{90120F0B-E016-AF31-7F4F-D91BEFD9BBAC}"/>
              </a:ext>
            </a:extLst>
          </p:cNvPr>
          <p:cNvSpPr>
            <a:spLocks noGrp="1"/>
          </p:cNvSpPr>
          <p:nvPr>
            <p:ph type="body" idx="1"/>
          </p:nvPr>
        </p:nvSpPr>
        <p:spPr/>
        <p:txBody>
          <a:bodyPr/>
          <a:lstStyle/>
          <a:p>
            <a:endParaRPr lang="nb-NO" dirty="0"/>
          </a:p>
          <a:p>
            <a:r>
              <a:rPr lang="nb-NO" dirty="0"/>
              <a:t>Dette lysbildet</a:t>
            </a:r>
            <a:r>
              <a:rPr lang="nb-NO" baseline="0" dirty="0"/>
              <a:t> kan fungere som en avslutning og en oppsummering av en presentasjon, men det kan også brukes som et enkeltstående bilde i en andakt eller et kort innslag.</a:t>
            </a:r>
            <a:endParaRPr lang="nb-NO" dirty="0"/>
          </a:p>
          <a:p>
            <a:endParaRPr lang="nb-NO" dirty="0"/>
          </a:p>
          <a:p>
            <a:r>
              <a:rPr lang="nb-NO" dirty="0"/>
              <a:t>Taleren</a:t>
            </a:r>
            <a:r>
              <a:rPr lang="nb-NO" baseline="0" dirty="0"/>
              <a:t> leser </a:t>
            </a:r>
            <a:r>
              <a:rPr lang="nb-NO" dirty="0"/>
              <a:t>disse JA-utsagnene</a:t>
            </a:r>
            <a:r>
              <a:rPr lang="nb-NO" baseline="0" dirty="0"/>
              <a:t> høyt og komment</a:t>
            </a:r>
            <a:r>
              <a:rPr lang="nb-NO" sz="1100" dirty="0"/>
              <a:t>erer eventuelt noen av dem med et par setninger, om tiden tillater det.</a:t>
            </a:r>
          </a:p>
          <a:p>
            <a:endParaRPr lang="nb-NO" sz="1100" dirty="0"/>
          </a:p>
          <a:p>
            <a:r>
              <a:rPr lang="nb-NO" sz="1100" dirty="0"/>
              <a:t>Legg vekt på at vårt utgangspunkt og vår motivasjon ikke er å si nei til og ta avstand fra mennesker og deres meninger, men å si et rungende JA til Guds gode vilje. Av dette følger det selvsagt at vi sier nei til det motsatte. (Vi er ikke schizofrene!) Vårt nei og vår motstand er en </a:t>
            </a:r>
            <a:r>
              <a:rPr lang="nb-NO" sz="1100" b="1" dirty="0"/>
              <a:t>konsekvens</a:t>
            </a:r>
            <a:r>
              <a:rPr lang="nb-NO" sz="1100" dirty="0"/>
              <a:t> av vårt JA, ikke motivasjonen og drivkraften. </a:t>
            </a:r>
          </a:p>
          <a:p>
            <a:endParaRPr lang="nb-NO" sz="1100" dirty="0"/>
          </a:p>
          <a:p>
            <a:r>
              <a:rPr lang="nb-NO" sz="1100" dirty="0"/>
              <a:t>Hvis vi definerer debatten som en kultur- eller åndskamp, handler det for vår del om en </a:t>
            </a:r>
            <a:r>
              <a:rPr lang="nb-NO" sz="1100" b="1" dirty="0"/>
              <a:t>forsvarskamp</a:t>
            </a:r>
            <a:r>
              <a:rPr lang="nb-NO" sz="1100" dirty="0"/>
              <a:t>, ikke en angrepskamp.</a:t>
            </a:r>
          </a:p>
          <a:p>
            <a:endParaRPr lang="nb-NO" sz="1100" dirty="0"/>
          </a:p>
          <a:p>
            <a:r>
              <a:rPr lang="nb-NO" sz="1100" dirty="0"/>
              <a:t>Ja-budskapene på lysbildet er en gjengivelse av Ekteskapserklæringens siste side.</a:t>
            </a:r>
          </a:p>
          <a:p>
            <a:endParaRPr lang="nb-NO" sz="1100" dirty="0"/>
          </a:p>
          <a:p>
            <a:endParaRPr lang="nb-NO" dirty="0"/>
          </a:p>
        </p:txBody>
      </p:sp>
      <p:sp>
        <p:nvSpPr>
          <p:cNvPr id="4" name="Plassholder for lysbildenummer 3">
            <a:extLst>
              <a:ext uri="{FF2B5EF4-FFF2-40B4-BE49-F238E27FC236}">
                <a16:creationId xmlns:a16="http://schemas.microsoft.com/office/drawing/2014/main" id="{CB8C68EA-D2BC-AC82-0388-24C5630F5F38}"/>
              </a:ext>
            </a:extLst>
          </p:cNvPr>
          <p:cNvSpPr>
            <a:spLocks noGrp="1"/>
          </p:cNvSpPr>
          <p:nvPr>
            <p:ph type="sldNum" sz="quarter" idx="10"/>
          </p:nvPr>
        </p:nvSpPr>
        <p:spPr/>
        <p:txBody>
          <a:bodyPr/>
          <a:lstStyle/>
          <a:p>
            <a:fld id="{C8593401-7213-4FA8-8723-86291B2E8693}" type="slidenum">
              <a:rPr lang="nb-NO" smtClean="0"/>
              <a:t>25</a:t>
            </a:fld>
            <a:endParaRPr lang="nb-NO"/>
          </a:p>
        </p:txBody>
      </p:sp>
      <p:sp>
        <p:nvSpPr>
          <p:cNvPr id="5" name="Plassholder for bunntekst 4">
            <a:extLst>
              <a:ext uri="{FF2B5EF4-FFF2-40B4-BE49-F238E27FC236}">
                <a16:creationId xmlns:a16="http://schemas.microsoft.com/office/drawing/2014/main" id="{E7175F74-4A9A-3BA6-8619-69D74CC0F1A6}"/>
              </a:ext>
            </a:extLst>
          </p:cNvPr>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82230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r>
              <a:rPr lang="nb-NO" b="0" baseline="0" dirty="0"/>
              <a:t>Lederen ønsker velkommen til dagens aktuelle og spennende tema. Forklar kort hva som skal skje i løpet av møtet. Gi deretter noen korte kommentarer til tittelen og undertitlene på dette første lysbildet. </a:t>
            </a:r>
          </a:p>
          <a:p>
            <a:endParaRPr lang="nb-NO" b="0" baseline="0" dirty="0"/>
          </a:p>
          <a:p>
            <a:r>
              <a:rPr lang="nb-NO" b="0" baseline="0" dirty="0"/>
              <a:t>I stedet for at taleren kommenterer det som står på lysbildet, kan man eventuelt la deltakerne snakke sammen to og to om hvordan de forstår og tolker de tre setningene på lysbildet. Gi dem 1-2 minutter.</a:t>
            </a:r>
          </a:p>
          <a:p>
            <a:endParaRPr lang="nb-NO" b="0" baseline="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89843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D3D73-2FB8-B50B-BA73-52366CD21EF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84BB51-9591-93F6-5AFF-99EA2E813E90}"/>
              </a:ext>
            </a:extLst>
          </p:cNvPr>
          <p:cNvSpPr>
            <a:spLocks noGrp="1" noRot="1" noChangeAspect="1"/>
          </p:cNvSpPr>
          <p:nvPr>
            <p:ph type="sldImg"/>
          </p:nvPr>
        </p:nvSpPr>
        <p:spPr>
          <a:xfrm>
            <a:off x="3263900" y="509588"/>
            <a:ext cx="3398838" cy="2549525"/>
          </a:xfrm>
        </p:spPr>
      </p:sp>
      <p:sp>
        <p:nvSpPr>
          <p:cNvPr id="3" name="Plassholder for notater 2">
            <a:extLst>
              <a:ext uri="{FF2B5EF4-FFF2-40B4-BE49-F238E27FC236}">
                <a16:creationId xmlns:a16="http://schemas.microsoft.com/office/drawing/2014/main" id="{552E826E-CC09-F551-F297-CC224BB3FA74}"/>
              </a:ext>
            </a:extLst>
          </p:cNvPr>
          <p:cNvSpPr>
            <a:spLocks noGrp="1"/>
          </p:cNvSpPr>
          <p:nvPr>
            <p:ph type="body" idx="1"/>
          </p:nvPr>
        </p:nvSpPr>
        <p:spPr/>
        <p:txBody>
          <a:bodyPr/>
          <a:lstStyle/>
          <a:p>
            <a:r>
              <a:rPr lang="nb-NO" sz="1000" b="1" dirty="0">
                <a:cs typeface="Arial" panose="020B0604020202020204" pitchFamily="34" charset="0"/>
              </a:rPr>
              <a:t>Notatene nedenfor inneholder mer informasjon enn de fleste vil bruke i presentasjonen. Taleren velger selv ut hva som er mest relevant for tilhørerne.</a:t>
            </a:r>
          </a:p>
          <a:p>
            <a:endParaRPr lang="nb-NO" sz="1000" b="1" dirty="0">
              <a:cs typeface="Arial" panose="020B0604020202020204" pitchFamily="34" charset="0"/>
            </a:endParaRPr>
          </a:p>
          <a:p>
            <a:pPr algn="l"/>
            <a:r>
              <a:rPr lang="nb-NO" sz="1000" b="1" dirty="0">
                <a:cs typeface="Arial" panose="020B0604020202020204" pitchFamily="34" charset="0"/>
              </a:rPr>
              <a:t>1972:</a:t>
            </a:r>
            <a:r>
              <a:rPr lang="nb-NO" sz="1000" dirty="0">
                <a:cs typeface="Arial" panose="020B0604020202020204" pitchFamily="34" charset="0"/>
              </a:rPr>
              <a:t> Fram til dette årstallet var samboerskap mellom mann og kvinne, og seksuelle relasjoner mellom to menn forbudt. (Det stod ingen ting i loven om relasjoner mellom kvinner.) Lovparagrafene var «sovende paragrafer» som markerte samfunnets prioritering av ekteskapet mellom mann og kvinne. Alle visste at det fantes </a:t>
            </a:r>
            <a:r>
              <a:rPr lang="nb-NO" sz="1000" baseline="0" dirty="0">
                <a:cs typeface="Arial" panose="020B0604020202020204" pitchFamily="34" charset="0"/>
              </a:rPr>
              <a:t>menn og kvinner som var </a:t>
            </a:r>
            <a:r>
              <a:rPr lang="nb-NO" sz="1000" dirty="0">
                <a:cs typeface="Arial" panose="020B0604020202020204" pitchFamily="34" charset="0"/>
              </a:rPr>
              <a:t>samboere, og at det fantes menn som</a:t>
            </a:r>
            <a:r>
              <a:rPr lang="nb-NO" sz="1000" baseline="0" dirty="0">
                <a:cs typeface="Arial" panose="020B0604020202020204" pitchFamily="34" charset="0"/>
              </a:rPr>
              <a:t> hadde sex med menn. Men </a:t>
            </a:r>
            <a:r>
              <a:rPr lang="nb-NO" sz="1000" dirty="0">
                <a:cs typeface="Arial" panose="020B0604020202020204" pitchFamily="34" charset="0"/>
              </a:rPr>
              <a:t>i generasjonene før lovendringene var det ingen som hadde blitt bøtelagt, arrestert eller straffet fordi de bodde i samboerskap, eller hadde sex med noen av samme kjønn. I 1972 ble altså disse to paragrafene i norsk lov fjernet.</a:t>
            </a:r>
          </a:p>
          <a:p>
            <a:endParaRPr lang="nb-NO" sz="1000" dirty="0">
              <a:cs typeface="Arial" panose="020B0604020202020204" pitchFamily="34" charset="0"/>
            </a:endParaRPr>
          </a:p>
          <a:p>
            <a:r>
              <a:rPr lang="nb-NO" sz="1000" b="1" dirty="0">
                <a:cs typeface="Arial" panose="020B0604020202020204" pitchFamily="34" charset="0"/>
              </a:rPr>
              <a:t>1993: </a:t>
            </a:r>
            <a:r>
              <a:rPr lang="nb-NO" sz="1000" dirty="0">
                <a:cs typeface="Arial" panose="020B0604020202020204" pitchFamily="34" charset="0"/>
              </a:rPr>
              <a:t>Partnerskapsloven mellom to av samme kjønn ble vedtatt i Stortinget med 1 stemmes overvekt. Loven var en kopi av ekteskapsloven, med nøyaktig de samme plikter og rettigheter som ekteskap. Men det fantes noen få unntak. Det viktigste unntaket var at loven var beregnet for voksne, barn var ikke inkludert i partnerskapsinstitusjonen. Det var derfor ikke tillatt for to av samme kjønn å</a:t>
            </a:r>
            <a:r>
              <a:rPr lang="nb-NO" sz="1000" baseline="0" dirty="0">
                <a:cs typeface="Arial" panose="020B0604020202020204" pitchFamily="34" charset="0"/>
              </a:rPr>
              <a:t> </a:t>
            </a:r>
            <a:r>
              <a:rPr lang="nb-NO" sz="1000" dirty="0">
                <a:cs typeface="Arial" panose="020B0604020202020204" pitchFamily="34" charset="0"/>
              </a:rPr>
              <a:t>adoptere barn.</a:t>
            </a:r>
            <a:r>
              <a:rPr lang="nb-NO" sz="1000" baseline="0" dirty="0">
                <a:cs typeface="Arial" panose="020B0604020202020204" pitchFamily="34" charset="0"/>
              </a:rPr>
              <a:t> Kvinnelige par fikk heller ikke</a:t>
            </a:r>
            <a:r>
              <a:rPr lang="nb-NO" sz="1000" dirty="0">
                <a:cs typeface="Arial" panose="020B0604020202020204" pitchFamily="34" charset="0"/>
              </a:rPr>
              <a:t> statens hjelp til å få barn ved kunstig befruktning. Men ellers var ekteskap og partnerskap nesten</a:t>
            </a:r>
            <a:r>
              <a:rPr lang="nb-NO" sz="1000" baseline="0" dirty="0">
                <a:cs typeface="Arial" panose="020B0604020202020204" pitchFamily="34" charset="0"/>
              </a:rPr>
              <a:t> akkurat det samme, med de samme rettigheter og plikter.</a:t>
            </a:r>
            <a:endParaRPr lang="nb-NO" sz="1000" dirty="0">
              <a:cs typeface="Arial" panose="020B0604020202020204" pitchFamily="34" charset="0"/>
            </a:endParaRPr>
          </a:p>
          <a:p>
            <a:endParaRPr lang="nb-NO" sz="1000" dirty="0">
              <a:cs typeface="Arial" panose="020B0604020202020204" pitchFamily="34" charset="0"/>
            </a:endParaRPr>
          </a:p>
          <a:p>
            <a:r>
              <a:rPr lang="nb-NO" sz="1000" b="1" dirty="0">
                <a:cs typeface="Arial" panose="020B0604020202020204" pitchFamily="34" charset="0"/>
              </a:rPr>
              <a:t>2008: </a:t>
            </a:r>
            <a:r>
              <a:rPr lang="nb-NO" sz="1000" dirty="0">
                <a:cs typeface="Arial" panose="020B0604020202020204" pitchFamily="34" charset="0"/>
              </a:rPr>
              <a:t>I juni dette året presenterte departementet en </a:t>
            </a:r>
            <a:r>
              <a:rPr lang="nb-NO" sz="1000" dirty="0" err="1">
                <a:cs typeface="Arial" panose="020B0604020202020204" pitchFamily="34" charset="0"/>
              </a:rPr>
              <a:t>lovpakke</a:t>
            </a:r>
            <a:r>
              <a:rPr lang="nb-NO" sz="1000" dirty="0">
                <a:cs typeface="Arial" panose="020B0604020202020204" pitchFamily="34" charset="0"/>
              </a:rPr>
              <a:t> med endringer i 5 lover som angikk ekteskap, partnerskap, foreldreskap og barn. Stortinget vedtok disse endringene med stort flertall på én og samme dag i juni 2008. Nesten </a:t>
            </a:r>
            <a:r>
              <a:rPr lang="nb-NO" sz="1000" baseline="0" dirty="0">
                <a:cs typeface="Arial" panose="020B0604020202020204" pitchFamily="34" charset="0"/>
              </a:rPr>
              <a:t>alle kirkesamfunn og </a:t>
            </a:r>
            <a:r>
              <a:rPr lang="nb-NO" sz="1000" dirty="0">
                <a:cs typeface="Arial" panose="020B0604020202020204" pitchFamily="34" charset="0"/>
              </a:rPr>
              <a:t>kristne organisasjoner</a:t>
            </a:r>
            <a:r>
              <a:rPr lang="nb-NO" sz="1000" baseline="0" dirty="0">
                <a:cs typeface="Arial" panose="020B0604020202020204" pitchFamily="34" charset="0"/>
              </a:rPr>
              <a:t> var tydelige på at en slik kjønnsnøytrale ekteskapslov er i strid med den kristne forståelsen og teologien om ekteskapet. Mange kristne mener at norske politikere ikke har autoritet til å omdefinere ekteskapet i sine grunnvoller. Ekteskapet er Guds skaperordning for mann og kvinne og grunncellen i samfunnet, der barn får vokse opp med sine egne foreldre. Ekteskapet er pr definisjon for to kjønn. </a:t>
            </a:r>
          </a:p>
          <a:p>
            <a:endParaRPr lang="nb-NO" sz="1000" dirty="0">
              <a:cs typeface="Arial" panose="020B0604020202020204" pitchFamily="34" charset="0"/>
            </a:endParaRPr>
          </a:p>
          <a:p>
            <a:r>
              <a:rPr lang="nb-NO" sz="1000" b="1" dirty="0">
                <a:cs typeface="Arial" panose="020B0604020202020204" pitchFamily="34" charset="0"/>
              </a:rPr>
              <a:t>2017: </a:t>
            </a:r>
            <a:r>
              <a:rPr lang="nb-NO" sz="1000" dirty="0">
                <a:cs typeface="Arial" panose="020B0604020202020204" pitchFamily="34" charset="0"/>
              </a:rPr>
              <a:t>Etter at et samlivsutvalg i Den norske kirke leverte en utredning i 2013, begynte den debatten om ekteskap for to av samme kjønn i Den norske</a:t>
            </a:r>
            <a:r>
              <a:rPr lang="nb-NO" sz="1000" baseline="0" dirty="0">
                <a:cs typeface="Arial" panose="020B0604020202020204" pitchFamily="34" charset="0"/>
              </a:rPr>
              <a:t> kirke</a:t>
            </a:r>
            <a:r>
              <a:rPr lang="nb-NO" sz="1000" dirty="0">
                <a:cs typeface="Arial" panose="020B0604020202020204" pitchFamily="34" charset="0"/>
              </a:rPr>
              <a:t>. Fram til da hadde den kirkelige debatten nesten utelukkende dreid seg om homofilt samliv</a:t>
            </a:r>
            <a:r>
              <a:rPr lang="nb-NO" sz="1000" baseline="0" dirty="0">
                <a:cs typeface="Arial" panose="020B0604020202020204" pitchFamily="34" charset="0"/>
              </a:rPr>
              <a:t> og </a:t>
            </a:r>
            <a:r>
              <a:rPr lang="nb-NO" sz="1000" dirty="0">
                <a:cs typeface="Arial" panose="020B0604020202020204" pitchFamily="34" charset="0"/>
              </a:rPr>
              <a:t>partnerskap,</a:t>
            </a:r>
            <a:r>
              <a:rPr lang="nb-NO" sz="1000" baseline="0" dirty="0">
                <a:cs typeface="Arial" panose="020B0604020202020204" pitchFamily="34" charset="0"/>
              </a:rPr>
              <a:t> og ikke om ekteskap for to av samme kjønn. </a:t>
            </a:r>
            <a:r>
              <a:rPr lang="nb-NO" sz="1000" dirty="0">
                <a:cs typeface="Arial" panose="020B0604020202020204" pitchFamily="34" charset="0"/>
              </a:rPr>
              <a:t>Det tok altså bare 4 år (fra</a:t>
            </a:r>
            <a:r>
              <a:rPr lang="nb-NO" sz="1000" baseline="0" dirty="0">
                <a:cs typeface="Arial" panose="020B0604020202020204" pitchFamily="34" charset="0"/>
              </a:rPr>
              <a:t> </a:t>
            </a:r>
            <a:r>
              <a:rPr lang="nb-NO" sz="1000" dirty="0">
                <a:cs typeface="Arial" panose="020B0604020202020204" pitchFamily="34" charset="0"/>
              </a:rPr>
              <a:t>2013</a:t>
            </a:r>
            <a:r>
              <a:rPr lang="nb-NO" sz="1000" baseline="0" dirty="0">
                <a:cs typeface="Arial" panose="020B0604020202020204" pitchFamily="34" charset="0"/>
              </a:rPr>
              <a:t> til </a:t>
            </a:r>
            <a:r>
              <a:rPr lang="nb-NO" sz="1000" dirty="0">
                <a:cs typeface="Arial" panose="020B0604020202020204" pitchFamily="34" charset="0"/>
              </a:rPr>
              <a:t>2017) før kirkens teologi om ekteskapet ble radikalt endret.</a:t>
            </a:r>
          </a:p>
          <a:p>
            <a:endParaRPr lang="nb-NO" sz="1000" dirty="0">
              <a:cs typeface="Arial" panose="020B0604020202020204" pitchFamily="34" charset="0"/>
            </a:endParaRPr>
          </a:p>
        </p:txBody>
      </p:sp>
      <p:sp>
        <p:nvSpPr>
          <p:cNvPr id="4" name="Plassholder for lysbildenummer 3">
            <a:extLst>
              <a:ext uri="{FF2B5EF4-FFF2-40B4-BE49-F238E27FC236}">
                <a16:creationId xmlns:a16="http://schemas.microsoft.com/office/drawing/2014/main" id="{847D7EC7-0E4A-282D-2C70-4E07C5CAC2F7}"/>
              </a:ext>
            </a:extLst>
          </p:cNvPr>
          <p:cNvSpPr>
            <a:spLocks noGrp="1"/>
          </p:cNvSpPr>
          <p:nvPr>
            <p:ph type="sldNum" sz="quarter" idx="10"/>
          </p:nvPr>
        </p:nvSpPr>
        <p:spPr/>
        <p:txBody>
          <a:bodyPr/>
          <a:lstStyle/>
          <a:p>
            <a:fld id="{C8593401-7213-4FA8-8723-86291B2E8693}" type="slidenum">
              <a:rPr lang="nb-NO" smtClean="0"/>
              <a:t>3</a:t>
            </a:fld>
            <a:endParaRPr lang="nb-NO"/>
          </a:p>
        </p:txBody>
      </p:sp>
      <p:sp>
        <p:nvSpPr>
          <p:cNvPr id="5" name="Plassholder for bunntekst 4">
            <a:extLst>
              <a:ext uri="{FF2B5EF4-FFF2-40B4-BE49-F238E27FC236}">
                <a16:creationId xmlns:a16="http://schemas.microsoft.com/office/drawing/2014/main" id="{D3C03725-B494-A74E-4ABD-C57B985CF7BE}"/>
              </a:ext>
            </a:extLst>
          </p:cNvPr>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3993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71C95-732A-3B00-FCCA-6D4B4DA866D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FDA465B-E617-8E5E-24F4-97160C0AB666}"/>
              </a:ext>
            </a:extLst>
          </p:cNvPr>
          <p:cNvSpPr>
            <a:spLocks noGrp="1" noRot="1" noChangeAspect="1"/>
          </p:cNvSpPr>
          <p:nvPr>
            <p:ph type="sldImg"/>
          </p:nvPr>
        </p:nvSpPr>
        <p:spPr>
          <a:xfrm>
            <a:off x="3263900" y="509588"/>
            <a:ext cx="3398838" cy="2549525"/>
          </a:xfrm>
        </p:spPr>
      </p:sp>
      <p:sp>
        <p:nvSpPr>
          <p:cNvPr id="3" name="Plassholder for notater 2">
            <a:extLst>
              <a:ext uri="{FF2B5EF4-FFF2-40B4-BE49-F238E27FC236}">
                <a16:creationId xmlns:a16="http://schemas.microsoft.com/office/drawing/2014/main" id="{D494E074-0F1D-02A1-79B0-937F9789334C}"/>
              </a:ext>
            </a:extLst>
          </p:cNvPr>
          <p:cNvSpPr>
            <a:spLocks noGrp="1"/>
          </p:cNvSpPr>
          <p:nvPr>
            <p:ph type="body" idx="1"/>
          </p:nvPr>
        </p:nvSpPr>
        <p:spPr/>
        <p:txBody>
          <a:bodyPr/>
          <a:lstStyle/>
          <a:p>
            <a:r>
              <a:rPr lang="nb-NO" sz="1000" b="1" dirty="0">
                <a:cs typeface="Arial" panose="020B0604020202020204" pitchFamily="34" charset="0"/>
              </a:rPr>
              <a:t>§ 37: </a:t>
            </a:r>
            <a:r>
              <a:rPr lang="nb-NO" sz="1200" b="0" i="0" dirty="0">
                <a:solidFill>
                  <a:srgbClr val="333333"/>
                </a:solidFill>
                <a:effectLst/>
                <a:latin typeface="Helvetica Neue"/>
              </a:rPr>
              <a:t>Diskriminering skal anses å ha skjedd hvis det foreligger omstendigheter som gir grunn til å tro at diskriminering har skjedd, og den ansvarlige ikke sannsynliggjør at diskriminering likevel ikke har skjedd.</a:t>
            </a:r>
          </a:p>
          <a:p>
            <a:endParaRPr lang="nb-NO" sz="1000" b="1" dirty="0">
              <a:cs typeface="Arial" panose="020B0604020202020204" pitchFamily="34" charset="0"/>
            </a:endParaRPr>
          </a:p>
          <a:p>
            <a:r>
              <a:rPr lang="nb-NO" sz="1000" b="1" dirty="0">
                <a:cs typeface="Arial" panose="020B0604020202020204" pitchFamily="34" charset="0"/>
              </a:rPr>
              <a:t>Notatene nedenfor inneholder mer informasjon enn de fleste vil bruke i presentasjonen. Taleren velger selv ut hva som er mest relevant for tilhørerne.</a:t>
            </a:r>
          </a:p>
          <a:p>
            <a:endParaRPr lang="nb-NO" sz="1000" b="1" dirty="0">
              <a:cs typeface="Arial" panose="020B0604020202020204" pitchFamily="34" charset="0"/>
            </a:endParaRPr>
          </a:p>
          <a:p>
            <a:pPr algn="l"/>
            <a:r>
              <a:rPr lang="nb-NO" sz="1000" b="1" dirty="0">
                <a:cs typeface="Arial" panose="020B0604020202020204" pitchFamily="34" charset="0"/>
              </a:rPr>
              <a:t>1972:</a:t>
            </a:r>
            <a:r>
              <a:rPr lang="nb-NO" sz="1000" dirty="0">
                <a:cs typeface="Arial" panose="020B0604020202020204" pitchFamily="34" charset="0"/>
              </a:rPr>
              <a:t> Fram til dette årstallet var samboerskap mellom mann og kvinne, og seksuelle relasjoner mellom to menn forbudt. (Det stod ingen ting i loven om relasjoner mellom kvinner.) Lovparagrafene var «sovende paragrafer» som markerte samfunnets prioritering av ekteskapet mellom mann og kvinne. Alle visste at det fantes </a:t>
            </a:r>
            <a:r>
              <a:rPr lang="nb-NO" sz="1000" baseline="0" dirty="0">
                <a:cs typeface="Arial" panose="020B0604020202020204" pitchFamily="34" charset="0"/>
              </a:rPr>
              <a:t>menn og kvinner som var </a:t>
            </a:r>
            <a:r>
              <a:rPr lang="nb-NO" sz="1000" dirty="0">
                <a:cs typeface="Arial" panose="020B0604020202020204" pitchFamily="34" charset="0"/>
              </a:rPr>
              <a:t>samboere, og at det fantes menn som</a:t>
            </a:r>
            <a:r>
              <a:rPr lang="nb-NO" sz="1000" baseline="0" dirty="0">
                <a:cs typeface="Arial" panose="020B0604020202020204" pitchFamily="34" charset="0"/>
              </a:rPr>
              <a:t> hadde sex med menn. Men </a:t>
            </a:r>
            <a:r>
              <a:rPr lang="nb-NO" sz="1000" dirty="0">
                <a:cs typeface="Arial" panose="020B0604020202020204" pitchFamily="34" charset="0"/>
              </a:rPr>
              <a:t>i generasjonene før lovendringene var det ingen som hadde blitt bøtelagt, arrestert eller straffet fordi de bodde i samboerskap, eller hadde sex med noen av samme kjønn. I 1972 ble altså disse to paragrafene i norsk lov fjernet.</a:t>
            </a:r>
          </a:p>
          <a:p>
            <a:endParaRPr lang="nb-NO" sz="1000" dirty="0">
              <a:cs typeface="Arial" panose="020B0604020202020204" pitchFamily="34" charset="0"/>
            </a:endParaRPr>
          </a:p>
          <a:p>
            <a:r>
              <a:rPr lang="nb-NO" sz="1000" b="1" dirty="0">
                <a:cs typeface="Arial" panose="020B0604020202020204" pitchFamily="34" charset="0"/>
              </a:rPr>
              <a:t>1993: </a:t>
            </a:r>
            <a:r>
              <a:rPr lang="nb-NO" sz="1000" dirty="0">
                <a:cs typeface="Arial" panose="020B0604020202020204" pitchFamily="34" charset="0"/>
              </a:rPr>
              <a:t>Partnerskapsloven mellom to av samme kjønn ble vedtatt i Stortinget med 1 stemmes overvekt. Loven var en kopi av ekteskapsloven, med nøyaktig de samme plikter og rettigheter som ekteskap. Men det fantes noen få unntak. Det viktigste unntaket var at loven var beregnet for voksne, barn var ikke inkludert i partnerskapsinstitusjonen. Det var derfor ikke tillatt for to av samme kjønn å</a:t>
            </a:r>
            <a:r>
              <a:rPr lang="nb-NO" sz="1000" baseline="0" dirty="0">
                <a:cs typeface="Arial" panose="020B0604020202020204" pitchFamily="34" charset="0"/>
              </a:rPr>
              <a:t> </a:t>
            </a:r>
            <a:r>
              <a:rPr lang="nb-NO" sz="1000" dirty="0">
                <a:cs typeface="Arial" panose="020B0604020202020204" pitchFamily="34" charset="0"/>
              </a:rPr>
              <a:t>adoptere barn.</a:t>
            </a:r>
            <a:r>
              <a:rPr lang="nb-NO" sz="1000" baseline="0" dirty="0">
                <a:cs typeface="Arial" panose="020B0604020202020204" pitchFamily="34" charset="0"/>
              </a:rPr>
              <a:t> Kvinnelige par fikk heller ikke</a:t>
            </a:r>
            <a:r>
              <a:rPr lang="nb-NO" sz="1000" dirty="0">
                <a:cs typeface="Arial" panose="020B0604020202020204" pitchFamily="34" charset="0"/>
              </a:rPr>
              <a:t> statens hjelp til å få barn ved kunstig befruktning. Men ellers var ekteskap og partnerskap nesten</a:t>
            </a:r>
            <a:r>
              <a:rPr lang="nb-NO" sz="1000" baseline="0" dirty="0">
                <a:cs typeface="Arial" panose="020B0604020202020204" pitchFamily="34" charset="0"/>
              </a:rPr>
              <a:t> akkurat det samme, med de samme rettigheter og plikter.</a:t>
            </a:r>
            <a:endParaRPr lang="nb-NO" sz="1000" dirty="0">
              <a:cs typeface="Arial" panose="020B0604020202020204" pitchFamily="34" charset="0"/>
            </a:endParaRPr>
          </a:p>
          <a:p>
            <a:endParaRPr lang="nb-NO" sz="1000" dirty="0">
              <a:cs typeface="Arial" panose="020B0604020202020204" pitchFamily="34" charset="0"/>
            </a:endParaRPr>
          </a:p>
          <a:p>
            <a:r>
              <a:rPr lang="nb-NO" sz="1000" b="1" dirty="0">
                <a:cs typeface="Arial" panose="020B0604020202020204" pitchFamily="34" charset="0"/>
              </a:rPr>
              <a:t>2008: </a:t>
            </a:r>
            <a:r>
              <a:rPr lang="nb-NO" sz="1000" dirty="0">
                <a:cs typeface="Arial" panose="020B0604020202020204" pitchFamily="34" charset="0"/>
              </a:rPr>
              <a:t>I juni dette året presenterte departementet en </a:t>
            </a:r>
            <a:r>
              <a:rPr lang="nb-NO" sz="1000" dirty="0" err="1">
                <a:cs typeface="Arial" panose="020B0604020202020204" pitchFamily="34" charset="0"/>
              </a:rPr>
              <a:t>lovpakke</a:t>
            </a:r>
            <a:r>
              <a:rPr lang="nb-NO" sz="1000" dirty="0">
                <a:cs typeface="Arial" panose="020B0604020202020204" pitchFamily="34" charset="0"/>
              </a:rPr>
              <a:t> med endringer i 5 lover som angikk ekteskap, partnerskap, foreldreskap og barn. Stortinget vedtok disse endringene med stort flertall på én og samme dag i juni 2008. Nesten </a:t>
            </a:r>
            <a:r>
              <a:rPr lang="nb-NO" sz="1000" baseline="0" dirty="0">
                <a:cs typeface="Arial" panose="020B0604020202020204" pitchFamily="34" charset="0"/>
              </a:rPr>
              <a:t>alle kirkesamfunn og </a:t>
            </a:r>
            <a:r>
              <a:rPr lang="nb-NO" sz="1000" dirty="0">
                <a:cs typeface="Arial" panose="020B0604020202020204" pitchFamily="34" charset="0"/>
              </a:rPr>
              <a:t>kristne organisasjoner</a:t>
            </a:r>
            <a:r>
              <a:rPr lang="nb-NO" sz="1000" baseline="0" dirty="0">
                <a:cs typeface="Arial" panose="020B0604020202020204" pitchFamily="34" charset="0"/>
              </a:rPr>
              <a:t> var tydelige på at en slik kjønnsnøytrale ekteskapslov er i strid med den kristne forståelsen og teologien om ekteskapet. Mange kristne mener at norske politikere ikke har autoritet til å omdefinere ekteskapet i sine grunnvoller. Ekteskapet er Guds skaperordning for mann og kvinne og grunncellen i samfunnet, der barn får vokse opp med sine egne foreldre. Ekteskapet er pr definisjon for to kjønn. </a:t>
            </a:r>
          </a:p>
          <a:p>
            <a:endParaRPr lang="nb-NO" sz="1000" dirty="0">
              <a:cs typeface="Arial" panose="020B0604020202020204" pitchFamily="34" charset="0"/>
            </a:endParaRPr>
          </a:p>
          <a:p>
            <a:r>
              <a:rPr lang="nb-NO" sz="1000" b="1" dirty="0">
                <a:cs typeface="Arial" panose="020B0604020202020204" pitchFamily="34" charset="0"/>
              </a:rPr>
              <a:t>2017: </a:t>
            </a:r>
            <a:r>
              <a:rPr lang="nb-NO" sz="1000" dirty="0">
                <a:cs typeface="Arial" panose="020B0604020202020204" pitchFamily="34" charset="0"/>
              </a:rPr>
              <a:t>Etter at et samlivsutvalg i Den norske kirke leverte en utredning i 2013, begynte den debatten om ekteskap for to av samme kjønn i Den norske</a:t>
            </a:r>
            <a:r>
              <a:rPr lang="nb-NO" sz="1000" baseline="0" dirty="0">
                <a:cs typeface="Arial" panose="020B0604020202020204" pitchFamily="34" charset="0"/>
              </a:rPr>
              <a:t> kirke</a:t>
            </a:r>
            <a:r>
              <a:rPr lang="nb-NO" sz="1000" dirty="0">
                <a:cs typeface="Arial" panose="020B0604020202020204" pitchFamily="34" charset="0"/>
              </a:rPr>
              <a:t>. Fram til da hadde den kirkelige debatten nesten utelukkende dreid seg om homofilt samliv</a:t>
            </a:r>
            <a:r>
              <a:rPr lang="nb-NO" sz="1000" baseline="0" dirty="0">
                <a:cs typeface="Arial" panose="020B0604020202020204" pitchFamily="34" charset="0"/>
              </a:rPr>
              <a:t> og </a:t>
            </a:r>
            <a:r>
              <a:rPr lang="nb-NO" sz="1000" dirty="0">
                <a:cs typeface="Arial" panose="020B0604020202020204" pitchFamily="34" charset="0"/>
              </a:rPr>
              <a:t>partnerskap,</a:t>
            </a:r>
            <a:r>
              <a:rPr lang="nb-NO" sz="1000" baseline="0" dirty="0">
                <a:cs typeface="Arial" panose="020B0604020202020204" pitchFamily="34" charset="0"/>
              </a:rPr>
              <a:t> og ikke om ekteskap for to av samme kjønn. </a:t>
            </a:r>
            <a:r>
              <a:rPr lang="nb-NO" sz="1000" dirty="0">
                <a:cs typeface="Arial" panose="020B0604020202020204" pitchFamily="34" charset="0"/>
              </a:rPr>
              <a:t>Det tok altså bare 4 år (fra</a:t>
            </a:r>
            <a:r>
              <a:rPr lang="nb-NO" sz="1000" baseline="0" dirty="0">
                <a:cs typeface="Arial" panose="020B0604020202020204" pitchFamily="34" charset="0"/>
              </a:rPr>
              <a:t> </a:t>
            </a:r>
            <a:r>
              <a:rPr lang="nb-NO" sz="1000" dirty="0">
                <a:cs typeface="Arial" panose="020B0604020202020204" pitchFamily="34" charset="0"/>
              </a:rPr>
              <a:t>2013</a:t>
            </a:r>
            <a:r>
              <a:rPr lang="nb-NO" sz="1000" baseline="0" dirty="0">
                <a:cs typeface="Arial" panose="020B0604020202020204" pitchFamily="34" charset="0"/>
              </a:rPr>
              <a:t> til </a:t>
            </a:r>
            <a:r>
              <a:rPr lang="nb-NO" sz="1000" dirty="0">
                <a:cs typeface="Arial" panose="020B0604020202020204" pitchFamily="34" charset="0"/>
              </a:rPr>
              <a:t>2017) før kirkens teologi om ekteskapet ble radikalt endret.</a:t>
            </a:r>
          </a:p>
          <a:p>
            <a:endParaRPr lang="nb-NO" sz="1000" dirty="0">
              <a:cs typeface="Arial" panose="020B0604020202020204" pitchFamily="34" charset="0"/>
            </a:endParaRPr>
          </a:p>
        </p:txBody>
      </p:sp>
      <p:sp>
        <p:nvSpPr>
          <p:cNvPr id="4" name="Plassholder for lysbildenummer 3">
            <a:extLst>
              <a:ext uri="{FF2B5EF4-FFF2-40B4-BE49-F238E27FC236}">
                <a16:creationId xmlns:a16="http://schemas.microsoft.com/office/drawing/2014/main" id="{218EBC1F-DD01-DF2B-59EE-500D4629594B}"/>
              </a:ext>
            </a:extLst>
          </p:cNvPr>
          <p:cNvSpPr>
            <a:spLocks noGrp="1"/>
          </p:cNvSpPr>
          <p:nvPr>
            <p:ph type="sldNum" sz="quarter" idx="10"/>
          </p:nvPr>
        </p:nvSpPr>
        <p:spPr/>
        <p:txBody>
          <a:bodyPr/>
          <a:lstStyle/>
          <a:p>
            <a:fld id="{C8593401-7213-4FA8-8723-86291B2E8693}" type="slidenum">
              <a:rPr lang="nb-NO" smtClean="0"/>
              <a:t>4</a:t>
            </a:fld>
            <a:endParaRPr lang="nb-NO"/>
          </a:p>
        </p:txBody>
      </p:sp>
      <p:sp>
        <p:nvSpPr>
          <p:cNvPr id="5" name="Plassholder for bunntekst 4">
            <a:extLst>
              <a:ext uri="{FF2B5EF4-FFF2-40B4-BE49-F238E27FC236}">
                <a16:creationId xmlns:a16="http://schemas.microsoft.com/office/drawing/2014/main" id="{A286C6E0-7936-6F5A-42D2-7793A871FD6E}"/>
              </a:ext>
            </a:extLst>
          </p:cNvPr>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10977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TIPS OG MOMENTER TIL TALEREN</a:t>
            </a:r>
          </a:p>
          <a:p>
            <a:endParaRPr lang="nb-NO" baseline="0" dirty="0"/>
          </a:p>
          <a:p>
            <a:r>
              <a:rPr lang="nb-NO" b="0" baseline="0" dirty="0"/>
              <a:t>De siste årene har debatten om kjønn og seksualitet, samliv, ekteskap og barn vært intens i ulike sammenhenger og på mange arenaer. Det som for få år siden var selvsagt for de aller fleste, blir i dag heftig diskutert. </a:t>
            </a:r>
          </a:p>
          <a:p>
            <a:endParaRPr lang="nb-NO" b="0" baseline="0" dirty="0"/>
          </a:p>
          <a:p>
            <a:r>
              <a:rPr lang="nb-NO" b="0" baseline="0" dirty="0"/>
              <a:t>Temaet angår oss alle. Det er derfor ikke så rart at det engasjerer. Vi skal se kort på noen av de sentrale spørsmålene.</a:t>
            </a:r>
          </a:p>
          <a:p>
            <a:endParaRPr lang="nb-NO" baseline="0" dirty="0"/>
          </a:p>
          <a:p>
            <a:pPr marL="227572" indent="-227572">
              <a:buAutoNum type="arabicPeriod"/>
            </a:pPr>
            <a:r>
              <a:rPr lang="nb-NO" baseline="0" dirty="0"/>
              <a:t>Les hvert spørsmål høyt etter hvert som du klikker deg framover i lysbildet. Ta noen sekunders pause før du klikker deg fram til neste spørsmål.</a:t>
            </a:r>
          </a:p>
          <a:p>
            <a:pPr marL="227572" indent="-227572">
              <a:buAutoNum type="arabicPeriod"/>
            </a:pPr>
            <a:r>
              <a:rPr lang="nb-NO" baseline="0" dirty="0"/>
              <a:t>Poenget med dette lysbildet er </a:t>
            </a:r>
            <a:r>
              <a:rPr lang="nb-NO" b="0" i="1" baseline="0" dirty="0"/>
              <a:t>ikke</a:t>
            </a:r>
            <a:r>
              <a:rPr lang="nb-NO" baseline="0" dirty="0"/>
              <a:t> at taleren skal gi utfyllende kommentarer til hvert spørsmål. Hensikten er å løfte fram aktuelle problemstillinger – til ettertanke og bevisstgjøring.</a:t>
            </a:r>
          </a:p>
          <a:p>
            <a:pPr marL="227572" indent="-227572">
              <a:buAutoNum type="arabicPeriod"/>
            </a:pPr>
            <a:r>
              <a:rPr lang="nb-NO" baseline="0" dirty="0"/>
              <a:t>Etter at alle spørsmålene står på skjermen, kan man gjerne gi deltakerne noen minutter til å prate sammen i smågrupper (2-4 personer) om følgende spørsmål: </a:t>
            </a:r>
            <a:br>
              <a:rPr lang="nb-NO" baseline="0" dirty="0"/>
            </a:br>
            <a:endParaRPr lang="nb-NO" baseline="0" dirty="0"/>
          </a:p>
          <a:p>
            <a:r>
              <a:rPr lang="nb-NO" b="1" baseline="0" dirty="0"/>
              <a:t>«Hvilke spørsmål synes dere er mest aktuelle? Mest krevende? Enklest å svare på?»</a:t>
            </a:r>
          </a:p>
          <a:p>
            <a:pPr marL="227572" indent="-227572">
              <a:buAutoNum type="arabicPeriod"/>
            </a:pPr>
            <a:endParaRPr lang="nb-NO" baseline="0" dirty="0"/>
          </a:p>
          <a:p>
            <a:pPr marL="0" indent="0">
              <a:buNone/>
            </a:pPr>
            <a:r>
              <a:rPr lang="nb-NO" baseline="0" dirty="0"/>
              <a:t>Hvis du som taler ønsker å kommentere lysbildet, kan du f.eks. ta utgangspunkt i det første, uthevede spørsmålet i hvert punkt. Forklar at gjennom hele historien, og fram til for 20-30 år siden, svarte nesten alle i Norge JA på samtlige spørsmål. (På spørsmål 1 var nok ikke Ja-prosenten så overveldende, men det store flertallet mente at det finnes en Skaper. Fortsatt tror </a:t>
            </a:r>
            <a:r>
              <a:rPr lang="nb-NO" baseline="0" dirty="0" err="1"/>
              <a:t>ca</a:t>
            </a:r>
            <a:r>
              <a:rPr lang="nb-NO" baseline="0" dirty="0"/>
              <a:t> 50% av den norske befolkning på en gud eller en høyere makt.) </a:t>
            </a:r>
          </a:p>
          <a:p>
            <a:pPr marL="0" indent="0">
              <a:buNone/>
            </a:pPr>
            <a:endParaRPr lang="nb-NO" baseline="0" dirty="0"/>
          </a:p>
          <a:p>
            <a:pPr marL="0" indent="0">
              <a:buNone/>
            </a:pPr>
            <a:r>
              <a:rPr lang="nb-NO" baseline="0" dirty="0"/>
              <a:t>På noen få år har altså svært mye forandret seg når det gjelder hva folk tenker om seksualitet og kjønn, familie og barn. For kristne er dette en stor utfordring ettersom de fleste mener at Guds sannheter ikke går ut på dato. Mange kristne er dessuten usikre og forvirret, og vet ikke helt hva de skal mene i møte med presset fra media og ungdomskulturen, fra venner og fra skolens undervisning.</a:t>
            </a:r>
          </a:p>
          <a:p>
            <a:pPr marL="0" indent="0">
              <a:buNone/>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Forhåpentligvis vil denne undervisningen gi litt mer kunnskap, klarhet og frimodighet.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Tree>
    <p:extLst>
      <p:ext uri="{BB962C8B-B14F-4D97-AF65-F5344CB8AC3E}">
        <p14:creationId xmlns:p14="http://schemas.microsoft.com/office/powerpoint/2010/main" val="274425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TIPS OG MOMENTER TIL TALEREN</a:t>
            </a:r>
          </a:p>
          <a:p>
            <a:endParaRPr lang="nb-NO" baseline="0" dirty="0"/>
          </a:p>
          <a:p>
            <a:r>
              <a:rPr lang="nb-NO" b="0" baseline="0" dirty="0"/>
              <a:t>De siste årene har debatten om kjønn og seksualitet, samliv, ekteskap og barn vært intens i ulike sammenhenger og på mange arenaer. Det som for få år siden var selvsagt for de aller fleste, blir i dag heftig diskutert. </a:t>
            </a:r>
          </a:p>
          <a:p>
            <a:endParaRPr lang="nb-NO" b="0" baseline="0" dirty="0"/>
          </a:p>
          <a:p>
            <a:r>
              <a:rPr lang="nb-NO" b="0" baseline="0" dirty="0"/>
              <a:t>Temaet angår oss alle. Det er derfor ikke så rart at det engasjerer. Vi skal se kort på noen av de sentrale spørsmålene.</a:t>
            </a:r>
          </a:p>
          <a:p>
            <a:endParaRPr lang="nb-NO" baseline="0" dirty="0"/>
          </a:p>
          <a:p>
            <a:pPr marL="227572" indent="-227572">
              <a:buAutoNum type="arabicPeriod"/>
            </a:pPr>
            <a:r>
              <a:rPr lang="nb-NO" baseline="0" dirty="0"/>
              <a:t>Les hvert spørsmål høyt etter hvert som du klikker deg framover i lysbildet. Ta noen sekunders pause før du klikker deg fram til neste spørsmål.</a:t>
            </a:r>
          </a:p>
          <a:p>
            <a:pPr marL="227572" indent="-227572">
              <a:buAutoNum type="arabicPeriod"/>
            </a:pPr>
            <a:r>
              <a:rPr lang="nb-NO" baseline="0" dirty="0"/>
              <a:t>Poenget med dette lysbildet er </a:t>
            </a:r>
            <a:r>
              <a:rPr lang="nb-NO" b="0" i="1" baseline="0" dirty="0"/>
              <a:t>ikke</a:t>
            </a:r>
            <a:r>
              <a:rPr lang="nb-NO" baseline="0" dirty="0"/>
              <a:t> at taleren skal gi utfyllende kommentarer til hvert spørsmål. Hensikten er å løfte fram aktuelle problemstillinger – til ettertanke og bevisstgjøring.</a:t>
            </a:r>
          </a:p>
          <a:p>
            <a:pPr marL="227572" indent="-227572">
              <a:buAutoNum type="arabicPeriod"/>
            </a:pPr>
            <a:r>
              <a:rPr lang="nb-NO" baseline="0" dirty="0"/>
              <a:t>Etter at alle spørsmålene står på skjermen, kan man gjerne gi deltakerne noen minutter til å prate sammen i smågrupper (2-4 personer) om følgende spørsmål: </a:t>
            </a:r>
            <a:br>
              <a:rPr lang="nb-NO" baseline="0" dirty="0"/>
            </a:br>
            <a:endParaRPr lang="nb-NO" baseline="0" dirty="0"/>
          </a:p>
          <a:p>
            <a:r>
              <a:rPr lang="nb-NO" b="1" baseline="0" dirty="0"/>
              <a:t>«Hvilke spørsmål synes dere er mest aktuelle? Mest krevende? Enklest å svare på?»</a:t>
            </a:r>
          </a:p>
          <a:p>
            <a:pPr marL="227572" indent="-227572">
              <a:buAutoNum type="arabicPeriod"/>
            </a:pPr>
            <a:endParaRPr lang="nb-NO" baseline="0" dirty="0"/>
          </a:p>
          <a:p>
            <a:pPr marL="0" indent="0">
              <a:buNone/>
            </a:pPr>
            <a:r>
              <a:rPr lang="nb-NO" baseline="0" dirty="0"/>
              <a:t>Hvis du som taler ønsker å kommentere lysbildet, kan du f.eks. ta utgangspunkt i det første, uthevede spørsmålet i hvert punkt. Forklar at gjennom hele historien, og fram til for 20-30 år siden, svarte nesten alle i Norge JA på samtlige spørsmål. (På spørsmål 1 var nok ikke Ja-prosenten så overveldende, men det store flertallet mente at det finnes en Skaper. Fortsatt tror </a:t>
            </a:r>
            <a:r>
              <a:rPr lang="nb-NO" baseline="0" dirty="0" err="1"/>
              <a:t>ca</a:t>
            </a:r>
            <a:r>
              <a:rPr lang="nb-NO" baseline="0" dirty="0"/>
              <a:t> 50% av den norske befolkning på en gud eller en høyere makt.) </a:t>
            </a:r>
          </a:p>
          <a:p>
            <a:pPr marL="0" indent="0">
              <a:buNone/>
            </a:pPr>
            <a:endParaRPr lang="nb-NO" baseline="0" dirty="0"/>
          </a:p>
          <a:p>
            <a:pPr marL="0" indent="0">
              <a:buNone/>
            </a:pPr>
            <a:r>
              <a:rPr lang="nb-NO" baseline="0" dirty="0"/>
              <a:t>På noen få år har altså svært mye forandret seg når det gjelder hva folk tenker om seksualitet og kjønn, familie og barn. For kristne er dette en stor utfordring ettersom de fleste mener at Guds sannheter ikke går ut på dato. Mange kristne er dessuten usikre og forvirret, og vet ikke helt hva de skal mene i møte med presset fra media og ungdomskulturen, fra venner og fra skolens undervisning.</a:t>
            </a:r>
          </a:p>
          <a:p>
            <a:pPr marL="0" indent="0">
              <a:buNone/>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Forhåpentligvis vil denne undervisningen gi litt mer kunnskap, klarhet og frimodighet.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Tree>
    <p:extLst>
      <p:ext uri="{BB962C8B-B14F-4D97-AF65-F5344CB8AC3E}">
        <p14:creationId xmlns:p14="http://schemas.microsoft.com/office/powerpoint/2010/main" val="315798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sz="quarter" idx="4"/>
          </p:nvPr>
        </p:nvSpPr>
        <p:spPr/>
        <p:txBody>
          <a:bodyPr/>
          <a:lstStyle/>
          <a:p>
            <a:r>
              <a:rPr lang="nb-NO"/>
              <a:t>Seminar over Ekteskapserklæringen</a:t>
            </a:r>
          </a:p>
        </p:txBody>
      </p:sp>
      <p:sp>
        <p:nvSpPr>
          <p:cNvPr id="5" name="Plassholder for lysbildenummer 4"/>
          <p:cNvSpPr>
            <a:spLocks noGrp="1"/>
          </p:cNvSpPr>
          <p:nvPr>
            <p:ph type="sldNum" sz="quarter" idx="5"/>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62055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r>
              <a:rPr lang="nb-NO" dirty="0" err="1"/>
              <a:t>Kommentér</a:t>
            </a:r>
            <a:r>
              <a:rPr lang="nb-NO" baseline="0" dirty="0"/>
              <a:t> kort Rick Warrens utsagn, eller la deltakerne snakke sammen parvis. Det kan også være fruktbart å gi ordet fritt i plenum et par minutter for å høre hva deltakerne tenker. </a:t>
            </a:r>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744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marL="0" indent="0">
              <a:buNone/>
            </a:pPr>
            <a:endParaRPr lang="nb-NO" baseline="0" dirty="0"/>
          </a:p>
          <a:p>
            <a:r>
              <a:rPr lang="nb-NO" sz="1200" b="1" kern="1200" dirty="0">
                <a:solidFill>
                  <a:schemeClr val="tx1"/>
                </a:solidFill>
                <a:effectLst/>
                <a:latin typeface="+mn-lt"/>
                <a:ea typeface="+mn-ea"/>
                <a:cs typeface="+mn-cs"/>
              </a:rPr>
              <a:t>Taleren må avgjøre om disse begrepene bør omtales og forklares her i begynnelsen av undervisningen, eller heller litt senere.</a:t>
            </a:r>
            <a:endParaRPr lang="nb-NO" sz="1200" kern="1200" dirty="0">
              <a:solidFill>
                <a:schemeClr val="tx1"/>
              </a:solidFill>
              <a:effectLst/>
              <a:latin typeface="+mn-lt"/>
              <a:ea typeface="+mn-ea"/>
              <a:cs typeface="+mn-cs"/>
            </a:endParaRPr>
          </a:p>
          <a:p>
            <a:pPr marL="0" indent="0">
              <a:buNone/>
            </a:pPr>
            <a:endParaRPr lang="nb-NO" dirty="0"/>
          </a:p>
          <a:p>
            <a:r>
              <a:rPr lang="nb-NO" sz="1200" kern="1200" dirty="0">
                <a:solidFill>
                  <a:schemeClr val="tx1"/>
                </a:solidFill>
                <a:effectLst/>
                <a:latin typeface="+mn-lt"/>
                <a:ea typeface="+mn-ea"/>
                <a:cs typeface="+mn-cs"/>
              </a:rPr>
              <a:t>a. Hvis taleren opplever at denne oversikten er uaktuell eller overflødig, kan den fjernes fra presentasjonen.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 Hvis det skulle være behov for å inkludere andre ord og begreper i undervisningen, finner man kortfattet og nyttig info på</a:t>
            </a:r>
            <a:r>
              <a:rPr lang="nb-NO" sz="1200" kern="1200" baseline="0" dirty="0">
                <a:solidFill>
                  <a:schemeClr val="tx1"/>
                </a:solidFill>
                <a:effectLst/>
                <a:latin typeface="+mn-lt"/>
                <a:ea typeface="+mn-ea"/>
                <a:cs typeface="+mn-cs"/>
              </a:rPr>
              <a:t> de to ordlistene nedenfor. Det er en god idé å gjøre seg kjent med ordlistene når man forbereder undervisningen.</a:t>
            </a:r>
            <a:endParaRPr lang="nb-NO" sz="1200" kern="1200" dirty="0">
              <a:solidFill>
                <a:schemeClr val="tx1"/>
              </a:solidFill>
              <a:effectLst/>
              <a:latin typeface="+mn-lt"/>
              <a:ea typeface="+mn-ea"/>
              <a:cs typeface="+mn-cs"/>
            </a:endParaRPr>
          </a:p>
          <a:p>
            <a:endParaRPr lang="nb-NO" baseline="0" dirty="0"/>
          </a:p>
          <a:p>
            <a:r>
              <a:rPr lang="nb-NO" b="1" dirty="0"/>
              <a:t>LHBTIQ-ordliste</a:t>
            </a:r>
          </a:p>
          <a:p>
            <a:r>
              <a:rPr lang="nb-NO" dirty="0"/>
              <a:t>- På nettsidene til </a:t>
            </a:r>
            <a:r>
              <a:rPr lang="nb-NO" dirty="0" err="1"/>
              <a:t>Bufdir</a:t>
            </a:r>
            <a:r>
              <a:rPr lang="nb-NO" baseline="0" dirty="0"/>
              <a:t> (Barne-, ungdoms- og familiedirektoratet) finnes det en lang liste med definisjoner og forklaringer til alle de vanligste ordene og begrepene i vår tids kjønnsideologi: </a:t>
            </a:r>
            <a:r>
              <a:rPr lang="nb-NO" sz="1200" u="sng" kern="1200" dirty="0">
                <a:solidFill>
                  <a:schemeClr val="tx1"/>
                </a:solidFill>
                <a:effectLst/>
                <a:latin typeface="+mn-lt"/>
                <a:ea typeface="+mn-ea"/>
                <a:cs typeface="+mn-cs"/>
                <a:hlinkClick r:id="rId3"/>
              </a:rPr>
              <a:t>https://bufdir.no/lhbt/LHBT_ordlista/</a:t>
            </a:r>
            <a:endParaRPr lang="nb-NO" sz="1200" kern="1200" dirty="0">
              <a:solidFill>
                <a:schemeClr val="tx1"/>
              </a:solidFill>
              <a:effectLst/>
              <a:latin typeface="+mn-lt"/>
              <a:ea typeface="+mn-ea"/>
              <a:cs typeface="+mn-cs"/>
            </a:endParaRPr>
          </a:p>
          <a:p>
            <a:endParaRPr lang="nb-NO" dirty="0"/>
          </a:p>
          <a:p>
            <a:r>
              <a:rPr lang="nb-NO" dirty="0"/>
              <a:t>- På nettstedet www.ung.no finnes en liknende</a:t>
            </a:r>
            <a:r>
              <a:rPr lang="nb-NO" baseline="0" dirty="0"/>
              <a:t> oversikt, skrevet av en sexolog i samarbeid med Skeiv Ungdom:</a:t>
            </a:r>
            <a:br>
              <a:rPr lang="nb-NO" baseline="0" dirty="0"/>
            </a:br>
            <a:r>
              <a:rPr lang="nb-NO" sz="1200" u="sng" kern="1200" dirty="0">
                <a:solidFill>
                  <a:schemeClr val="tx1"/>
                </a:solidFill>
                <a:effectLst/>
                <a:latin typeface="+mn-lt"/>
                <a:ea typeface="+mn-ea"/>
                <a:cs typeface="+mn-cs"/>
                <a:hlinkClick r:id="rId4"/>
              </a:rPr>
              <a:t>https://www.ung.no/homofil/636_Ordliste_LHBTIQ.html</a:t>
            </a:r>
            <a:endParaRPr lang="nb-NO" sz="1200" kern="1200" dirty="0">
              <a:solidFill>
                <a:schemeClr val="tx1"/>
              </a:solidFill>
              <a:effectLst/>
              <a:latin typeface="+mn-lt"/>
              <a:ea typeface="+mn-ea"/>
              <a:cs typeface="+mn-cs"/>
            </a:endParaRPr>
          </a:p>
          <a:p>
            <a:endParaRPr lang="nb-NO" dirty="0"/>
          </a:p>
          <a:p>
            <a:br>
              <a:rPr lang="nb-NO" b="1" dirty="0"/>
            </a:br>
            <a:r>
              <a:rPr lang="nb-NO" sz="1200" b="1" kern="1200" dirty="0">
                <a:solidFill>
                  <a:schemeClr val="tx1"/>
                </a:solidFill>
                <a:effectLst/>
                <a:latin typeface="+mn-lt"/>
                <a:ea typeface="+mn-ea"/>
                <a:cs typeface="+mn-cs"/>
              </a:rPr>
              <a:t>NOEN ANDRE ORD OG BEGREPER:</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Avhengig av alder, kunnskap og erfaring hos dem man underviser, kan også noen av ordene nedenfor være aktuelle å omtale og forklare – og eventuelt vise på et nytt PowerPoint-bilde man lager: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Interkjønn</a:t>
            </a:r>
            <a:r>
              <a:rPr lang="nb-NO" sz="1200" b="1" kern="1200" dirty="0">
                <a:solidFill>
                  <a:schemeClr val="tx1"/>
                </a:solidFill>
                <a:effectLst/>
                <a:latin typeface="+mn-lt"/>
                <a:ea typeface="+mn-ea"/>
                <a:cs typeface="+mn-cs"/>
              </a:rPr>
              <a:t> / intersex: </a:t>
            </a:r>
            <a:r>
              <a:rPr lang="nb-NO" sz="1200" kern="1200" dirty="0">
                <a:solidFill>
                  <a:schemeClr val="tx1"/>
                </a:solidFill>
                <a:effectLst/>
                <a:latin typeface="+mn-lt"/>
                <a:ea typeface="+mn-ea"/>
                <a:cs typeface="+mn-cs"/>
              </a:rPr>
              <a:t>Et barn som blir født med kjønnsorganer som gjør det vanskelig å avgjøre om barnet er gutt eller jente. I Norge gjelder det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10 nyfødte barn i året.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Panfil</a:t>
            </a:r>
            <a:r>
              <a:rPr lang="nb-NO" sz="1200" b="1" kern="1200" dirty="0">
                <a:solidFill>
                  <a:schemeClr val="tx1"/>
                </a:solidFill>
                <a:effectLst/>
                <a:latin typeface="+mn-lt"/>
                <a:ea typeface="+mn-ea"/>
                <a:cs typeface="+mn-cs"/>
              </a:rPr>
              <a:t> / panseksuell: </a:t>
            </a:r>
            <a:r>
              <a:rPr lang="nb-NO" sz="1200" kern="1200" dirty="0">
                <a:solidFill>
                  <a:schemeClr val="tx1"/>
                </a:solidFill>
                <a:effectLst/>
                <a:latin typeface="+mn-lt"/>
                <a:ea typeface="+mn-ea"/>
                <a:cs typeface="+mn-cs"/>
              </a:rPr>
              <a:t>En person som kan føle seg tiltrukket av og forelske seg i personer uavhengig av kjønn og kropp. Begrepet overlapper delvis med «bifil».</a:t>
            </a:r>
          </a:p>
          <a:p>
            <a:r>
              <a:rPr lang="nb-NO" sz="1200" b="1" kern="1200" dirty="0">
                <a:solidFill>
                  <a:schemeClr val="tx1"/>
                </a:solidFill>
                <a:effectLst/>
                <a:latin typeface="+mn-lt"/>
                <a:ea typeface="+mn-ea"/>
                <a:cs typeface="+mn-cs"/>
              </a:rPr>
              <a:t>- Bifil / Biseksuell: </a:t>
            </a:r>
            <a:r>
              <a:rPr lang="nb-NO" sz="1200" kern="1200" dirty="0">
                <a:solidFill>
                  <a:schemeClr val="tx1"/>
                </a:solidFill>
                <a:effectLst/>
                <a:latin typeface="+mn-lt"/>
                <a:ea typeface="+mn-ea"/>
                <a:cs typeface="+mn-cs"/>
              </a:rPr>
              <a:t> En person som tiltrekkes av både menn og kvinner.</a:t>
            </a:r>
          </a:p>
          <a:p>
            <a:r>
              <a:rPr lang="nb-NO" sz="1200" b="1" kern="1200" dirty="0">
                <a:solidFill>
                  <a:schemeClr val="tx1"/>
                </a:solidFill>
                <a:effectLst/>
                <a:latin typeface="+mn-lt"/>
                <a:ea typeface="+mn-ea"/>
                <a:cs typeface="+mn-cs"/>
              </a:rPr>
              <a:t>- Skeiv / </a:t>
            </a:r>
            <a:r>
              <a:rPr lang="nb-NO" sz="1200" b="1" kern="1200" dirty="0" err="1">
                <a:solidFill>
                  <a:schemeClr val="tx1"/>
                </a:solidFill>
                <a:effectLst/>
                <a:latin typeface="+mn-lt"/>
                <a:ea typeface="+mn-ea"/>
                <a:cs typeface="+mn-cs"/>
              </a:rPr>
              <a:t>Queer</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En samlebetegnelse på seksuelle orienteringer, kjønnsidentiteter og kjønnsuttrykk som bryter med de tradisjonelle normene for kjønn, seksualitet og samliv.</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18</a:t>
            </a:fld>
            <a:endParaRPr lang="nb-NO"/>
          </a:p>
        </p:txBody>
      </p:sp>
    </p:spTree>
    <p:extLst>
      <p:ext uri="{BB962C8B-B14F-4D97-AF65-F5344CB8AC3E}">
        <p14:creationId xmlns:p14="http://schemas.microsoft.com/office/powerpoint/2010/main" val="306820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24.06.2026</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24.06.2026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24.06.2026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tel og innho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51522B-943B-48D1-B75F-BB8FE964F4B4}" type="datetimeFigureOut">
              <a:rPr lang="nb-NO" smtClean="0"/>
              <a:t>24.06.2026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8" name="Title 7"/>
          <p:cNvSpPr>
            <a:spLocks noGrp="1"/>
          </p:cNvSpPr>
          <p:nvPr>
            <p:ph type="title"/>
          </p:nvPr>
        </p:nvSpPr>
        <p:spPr/>
        <p:txBody>
          <a:bodyPr/>
          <a:lstStyle/>
          <a:p>
            <a:r>
              <a:rPr lang="nb-NO"/>
              <a:t>Klikk for å redigere tittelstil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42544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24.06.2026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24.06.2026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2"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3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24.06.2026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2"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3"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24.06.2026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24.06.2026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24.06.2026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90"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9"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90"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24.06.2026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24.06.2026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FFCC00"/>
            </a:gs>
            <a:gs pos="60000">
              <a:srgbClr val="FFFFCC"/>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50"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24.06.2026</a:t>
            </a:fld>
            <a:endParaRPr lang="nb-NO"/>
          </a:p>
        </p:txBody>
      </p:sp>
      <p:sp>
        <p:nvSpPr>
          <p:cNvPr id="5" name="Footer Placeholder 4"/>
          <p:cNvSpPr>
            <a:spLocks noGrp="1"/>
          </p:cNvSpPr>
          <p:nvPr>
            <p:ph type="ftr" sz="quarter" idx="3"/>
          </p:nvPr>
        </p:nvSpPr>
        <p:spPr>
          <a:xfrm>
            <a:off x="659167"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81"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2"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ftenposten.no/norge/i/4dB5o/Et-kjonn-som-passer-for-de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rk.no/video/visste-du-at-det-finnes-sju-kjonn_257951"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HFX0GZ8JYwNTLmkIwcFY78sAUPmkNpU0/view"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aftenposten.no/meninger/kronikk/i/dO6o51/en-massiv-medikalisering-av-friske-kropper-henrik-vogt-og-glenn-peter-saet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323528" y="476672"/>
            <a:ext cx="8496944" cy="6017032"/>
          </a:xfrm>
          <a:prstGeom prst="rect">
            <a:avLst/>
          </a:prstGeom>
          <a:noFill/>
        </p:spPr>
        <p:txBody>
          <a:bodyPr wrap="square" rtlCol="0">
            <a:spAutoFit/>
          </a:bodyPr>
          <a:lstStyle/>
          <a:p>
            <a:pPr algn="ctr"/>
            <a:r>
              <a:rPr lang="nb-NO" sz="6000" b="1" dirty="0">
                <a:solidFill>
                  <a:srgbClr val="7030A0"/>
                </a:solidFill>
                <a:latin typeface="Arial Black" panose="020B0A04020102020204" pitchFamily="34" charset="0"/>
              </a:rPr>
              <a:t>Pride, barn </a:t>
            </a:r>
            <a:br>
              <a:rPr lang="nb-NO" sz="6000" b="1" dirty="0">
                <a:solidFill>
                  <a:srgbClr val="7030A0"/>
                </a:solidFill>
                <a:latin typeface="Arial Black" panose="020B0A04020102020204" pitchFamily="34" charset="0"/>
              </a:rPr>
            </a:br>
            <a:r>
              <a:rPr lang="nb-NO" sz="6000" b="1" dirty="0">
                <a:solidFill>
                  <a:srgbClr val="7030A0"/>
                </a:solidFill>
                <a:latin typeface="Arial Black" panose="020B0A04020102020204" pitchFamily="34" charset="0"/>
              </a:rPr>
              <a:t>og Bibel i dagens Pride-kultur</a:t>
            </a:r>
            <a:br>
              <a:rPr lang="nb-NO" sz="1100" b="1" dirty="0">
                <a:solidFill>
                  <a:srgbClr val="7030A0"/>
                </a:solidFill>
                <a:latin typeface="Arial Black" panose="020B0A04020102020204" pitchFamily="34" charset="0"/>
              </a:rPr>
            </a:br>
            <a:endParaRPr lang="nb-NO" sz="1100" b="1" dirty="0">
              <a:solidFill>
                <a:srgbClr val="7030A0"/>
              </a:solidFill>
              <a:latin typeface="Arial Black" panose="020B0A04020102020204" pitchFamily="34" charset="0"/>
            </a:endParaRPr>
          </a:p>
          <a:p>
            <a:pPr algn="ctr"/>
            <a:endParaRPr lang="nb-NO" sz="1100" b="1" i="1" dirty="0">
              <a:solidFill>
                <a:srgbClr val="7030A0"/>
              </a:solidFill>
              <a:latin typeface="Arial Black" panose="020B0A04020102020204" pitchFamily="34" charset="0"/>
            </a:endParaRPr>
          </a:p>
          <a:p>
            <a:pPr algn="ctr"/>
            <a:endParaRPr lang="nb-NO" sz="3600" b="1" i="1" dirty="0">
              <a:solidFill>
                <a:srgbClr val="7030A0"/>
              </a:solidFill>
              <a:latin typeface="Arial Black" panose="020B0A04020102020204" pitchFamily="34" charset="0"/>
            </a:endParaRPr>
          </a:p>
          <a:p>
            <a:pPr algn="ctr"/>
            <a:endParaRPr lang="nb-NO" sz="3200" b="1" i="1" dirty="0">
              <a:latin typeface="+mj-lt"/>
            </a:endParaRPr>
          </a:p>
          <a:p>
            <a:pPr algn="ctr"/>
            <a:br>
              <a:rPr lang="nb-NO" sz="800" b="1" dirty="0">
                <a:latin typeface="+mj-lt"/>
              </a:rPr>
            </a:br>
            <a:endParaRPr lang="nb-NO" sz="800" b="1" dirty="0">
              <a:latin typeface="+mj-lt"/>
            </a:endParaRPr>
          </a:p>
          <a:p>
            <a:pPr algn="ctr"/>
            <a:endParaRPr lang="nb-NO" sz="800" b="1" i="1" dirty="0">
              <a:latin typeface="+mj-lt"/>
            </a:endParaRPr>
          </a:p>
          <a:p>
            <a:pPr algn="ctr"/>
            <a:endParaRPr lang="nb-NO" sz="1100" b="1" i="1" dirty="0">
              <a:latin typeface="+mj-lt"/>
            </a:endParaRPr>
          </a:p>
          <a:p>
            <a:pPr algn="ctr"/>
            <a:endParaRPr lang="nb-NO" sz="2400" dirty="0">
              <a:latin typeface="+mj-lt"/>
            </a:endParaRPr>
          </a:p>
          <a:p>
            <a:pPr algn="ctr"/>
            <a:r>
              <a:rPr lang="nb-NO" sz="2800" b="1" dirty="0">
                <a:latin typeface="+mj-lt"/>
              </a:rPr>
              <a:t>Undervisningsstoff på PowerPoint </a:t>
            </a:r>
            <a:br>
              <a:rPr lang="nb-NO" sz="2800" b="1" dirty="0">
                <a:latin typeface="+mj-lt"/>
              </a:rPr>
            </a:br>
            <a:r>
              <a:rPr lang="nb-NO" sz="2800" b="1" dirty="0">
                <a:latin typeface="+mj-lt"/>
              </a:rPr>
              <a:t>fra Stiftelsen MorFarBarn</a:t>
            </a:r>
          </a:p>
        </p:txBody>
      </p:sp>
      <p:pic>
        <p:nvPicPr>
          <p:cNvPr id="3" name="Picture 2" descr="Bilderesultat for eXTENDED FAMILY WHITE">
            <a:extLst>
              <a:ext uri="{FF2B5EF4-FFF2-40B4-BE49-F238E27FC236}">
                <a16:creationId xmlns:a16="http://schemas.microsoft.com/office/drawing/2014/main" id="{06E8C2A8-A949-0FB6-7567-CFE43A1ADA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518377"/>
            <a:ext cx="2275759" cy="1566807"/>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97FAFF3F-8907-A0DB-0121-C3D65A2E4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88" y="3839870"/>
            <a:ext cx="2010536" cy="1177862"/>
          </a:xfrm>
          <a:prstGeom prst="rect">
            <a:avLst/>
          </a:prstGeom>
        </p:spPr>
      </p:pic>
      <p:pic>
        <p:nvPicPr>
          <p:cNvPr id="5" name="Picture 4" descr="Bilderesultat for polyamory">
            <a:extLst>
              <a:ext uri="{FF2B5EF4-FFF2-40B4-BE49-F238E27FC236}">
                <a16:creationId xmlns:a16="http://schemas.microsoft.com/office/drawing/2014/main" id="{70B00B14-1DD7-3966-23EE-4641BD132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40" y="3767096"/>
            <a:ext cx="2143120" cy="120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3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395536" y="476672"/>
            <a:ext cx="8352928" cy="5809283"/>
          </a:xfrm>
          <a:prstGeom prst="rect">
            <a:avLst/>
          </a:prstGeom>
          <a:noFill/>
        </p:spPr>
        <p:txBody>
          <a:bodyPr wrap="square" rtlCol="0">
            <a:spAutoFit/>
          </a:bodyPr>
          <a:lstStyle/>
          <a:p>
            <a:pPr algn="ctr"/>
            <a:r>
              <a:rPr lang="nb-NO" sz="4800" dirty="0">
                <a:solidFill>
                  <a:srgbClr val="7030A0"/>
                </a:solidFill>
                <a:latin typeface="Arial Black" panose="020B0A04020102020204" pitchFamily="34" charset="0"/>
                <a:cs typeface="Arial" panose="020B0604020202020204" pitchFamily="34" charset="0"/>
              </a:rPr>
              <a:t>Jesus i </a:t>
            </a:r>
            <a:r>
              <a:rPr lang="nb-NO" sz="4800" dirty="0" err="1">
                <a:solidFill>
                  <a:srgbClr val="7030A0"/>
                </a:solidFill>
                <a:latin typeface="Arial Black" panose="020B0A04020102020204" pitchFamily="34" charset="0"/>
                <a:cs typeface="Arial" panose="020B0604020202020204" pitchFamily="34" charset="0"/>
              </a:rPr>
              <a:t>Joh.ev</a:t>
            </a:r>
            <a:r>
              <a:rPr lang="nb-NO" sz="4800" dirty="0">
                <a:solidFill>
                  <a:srgbClr val="7030A0"/>
                </a:solidFill>
                <a:latin typeface="Arial Black" panose="020B0A04020102020204" pitchFamily="34" charset="0"/>
                <a:cs typeface="Arial" panose="020B0604020202020204" pitchFamily="34" charset="0"/>
              </a:rPr>
              <a:t>. 8,31-32</a:t>
            </a:r>
          </a:p>
          <a:p>
            <a:pPr algn="ctr"/>
            <a:endParaRPr lang="nb-NO" sz="1350" dirty="0">
              <a:latin typeface="Arial" panose="020B0604020202020204" pitchFamily="34" charset="0"/>
              <a:cs typeface="Arial" panose="020B0604020202020204" pitchFamily="34" charset="0"/>
            </a:endParaRPr>
          </a:p>
          <a:p>
            <a:pPr algn="ctr"/>
            <a:r>
              <a:rPr lang="nb-NO" sz="3600" b="1" dirty="0">
                <a:latin typeface="Arial" panose="020B0604020202020204" pitchFamily="34" charset="0"/>
                <a:cs typeface="Arial" panose="020B0604020202020204" pitchFamily="34" charset="0"/>
              </a:rPr>
              <a:t>«Hvis dere blir i mitt ord,</a:t>
            </a:r>
          </a:p>
          <a:p>
            <a:pPr algn="ctr"/>
            <a:r>
              <a:rPr lang="nb-NO" sz="3600" b="1" dirty="0">
                <a:latin typeface="Arial" panose="020B0604020202020204" pitchFamily="34" charset="0"/>
                <a:cs typeface="Arial" panose="020B0604020202020204" pitchFamily="34" charset="0"/>
              </a:rPr>
              <a:t>er dere virkelig mine disipler.</a:t>
            </a:r>
          </a:p>
          <a:p>
            <a:pPr algn="ctr"/>
            <a:r>
              <a:rPr lang="nb-NO" sz="3600" b="1" dirty="0">
                <a:latin typeface="Arial" panose="020B0604020202020204" pitchFamily="34" charset="0"/>
                <a:cs typeface="Arial" panose="020B0604020202020204" pitchFamily="34" charset="0"/>
              </a:rPr>
              <a:t>Da skal dere kjenne sannheten,</a:t>
            </a:r>
          </a:p>
          <a:p>
            <a:pPr algn="ctr"/>
            <a:r>
              <a:rPr lang="nb-NO" sz="3600" b="1" dirty="0">
                <a:latin typeface="Arial" panose="020B0604020202020204" pitchFamily="34" charset="0"/>
                <a:cs typeface="Arial" panose="020B0604020202020204" pitchFamily="34" charset="0"/>
              </a:rPr>
              <a:t>og </a:t>
            </a:r>
            <a:r>
              <a:rPr lang="nb-NO" sz="3600" b="1" dirty="0">
                <a:solidFill>
                  <a:srgbClr val="C00000"/>
                </a:solidFill>
                <a:latin typeface="Arial" panose="020B0604020202020204" pitchFamily="34" charset="0"/>
                <a:cs typeface="Arial" panose="020B0604020202020204" pitchFamily="34" charset="0"/>
              </a:rPr>
              <a:t>sannheten</a:t>
            </a:r>
            <a:r>
              <a:rPr lang="nb-NO" sz="3600" b="1" dirty="0">
                <a:latin typeface="Arial" panose="020B0604020202020204" pitchFamily="34" charset="0"/>
                <a:cs typeface="Arial" panose="020B0604020202020204" pitchFamily="34" charset="0"/>
              </a:rPr>
              <a:t> skal gjøre dere </a:t>
            </a:r>
            <a:r>
              <a:rPr lang="nb-NO" sz="3600" b="1" dirty="0">
                <a:solidFill>
                  <a:srgbClr val="C00000"/>
                </a:solidFill>
                <a:latin typeface="Arial" panose="020B0604020202020204" pitchFamily="34" charset="0"/>
                <a:cs typeface="Arial" panose="020B0604020202020204" pitchFamily="34" charset="0"/>
              </a:rPr>
              <a:t>fri</a:t>
            </a:r>
            <a:r>
              <a:rPr lang="nb-NO" sz="3600" b="1" dirty="0">
                <a:latin typeface="Arial" panose="020B0604020202020204" pitchFamily="34" charset="0"/>
                <a:cs typeface="Arial" panose="020B0604020202020204" pitchFamily="34" charset="0"/>
              </a:rPr>
              <a:t>.»</a:t>
            </a:r>
          </a:p>
          <a:p>
            <a:pPr algn="ctr"/>
            <a:endParaRPr lang="nb-NO" sz="2400" b="1" dirty="0">
              <a:latin typeface="Arial" panose="020B0604020202020204" pitchFamily="34" charset="0"/>
              <a:cs typeface="Arial" panose="020B0604020202020204" pitchFamily="34" charset="0"/>
            </a:endParaRPr>
          </a:p>
          <a:p>
            <a:pPr algn="ctr"/>
            <a:r>
              <a:rPr lang="nb-NO" sz="4800" b="1" dirty="0">
                <a:solidFill>
                  <a:srgbClr val="7030A0"/>
                </a:solidFill>
                <a:latin typeface="Aptos Black" panose="020B0004020202020204" pitchFamily="34" charset="0"/>
                <a:cs typeface="Arial" panose="020B0604020202020204" pitchFamily="34" charset="0"/>
              </a:rPr>
              <a:t>Postmodernismen og </a:t>
            </a:r>
            <a:br>
              <a:rPr lang="nb-NO" sz="4800" b="1" dirty="0">
                <a:solidFill>
                  <a:srgbClr val="7030A0"/>
                </a:solidFill>
                <a:latin typeface="Aptos Black" panose="020B0004020202020204" pitchFamily="34" charset="0"/>
                <a:cs typeface="Arial" panose="020B0604020202020204" pitchFamily="34" charset="0"/>
              </a:rPr>
            </a:br>
            <a:r>
              <a:rPr lang="nb-NO" sz="4800" b="1" dirty="0">
                <a:solidFill>
                  <a:srgbClr val="7030A0"/>
                </a:solidFill>
                <a:latin typeface="Aptos Black" panose="020B0004020202020204" pitchFamily="34" charset="0"/>
                <a:cs typeface="Arial" panose="020B0604020202020204" pitchFamily="34" charset="0"/>
              </a:rPr>
              <a:t>Pride-ideologien:</a:t>
            </a:r>
          </a:p>
          <a:p>
            <a:pPr algn="ctr"/>
            <a:br>
              <a:rPr lang="nb-NO" sz="1000" b="1" dirty="0">
                <a:latin typeface="Arial" panose="020B0604020202020204" pitchFamily="34" charset="0"/>
                <a:cs typeface="Arial" panose="020B0604020202020204" pitchFamily="34" charset="0"/>
              </a:rPr>
            </a:br>
            <a:r>
              <a:rPr lang="nb-NO" sz="3600" b="1" dirty="0">
                <a:latin typeface="Arial" panose="020B0604020202020204" pitchFamily="34" charset="0"/>
                <a:cs typeface="Arial" panose="020B0604020202020204" pitchFamily="34" charset="0"/>
              </a:rPr>
              <a:t>«</a:t>
            </a:r>
            <a:r>
              <a:rPr lang="nb-NO" sz="3600" b="1" dirty="0">
                <a:solidFill>
                  <a:srgbClr val="C00000"/>
                </a:solidFill>
                <a:latin typeface="Arial" panose="020B0604020202020204" pitchFamily="34" charset="0"/>
                <a:cs typeface="Arial" panose="020B0604020202020204" pitchFamily="34" charset="0"/>
              </a:rPr>
              <a:t>Friheten </a:t>
            </a:r>
            <a:r>
              <a:rPr lang="nb-NO" sz="3600" b="1" dirty="0">
                <a:latin typeface="Arial" panose="020B0604020202020204" pitchFamily="34" charset="0"/>
                <a:cs typeface="Arial" panose="020B0604020202020204" pitchFamily="34" charset="0"/>
              </a:rPr>
              <a:t>skal gjøre dere</a:t>
            </a:r>
            <a:r>
              <a:rPr lang="nb-NO" sz="3600" b="1" dirty="0">
                <a:solidFill>
                  <a:srgbClr val="C00000"/>
                </a:solidFill>
                <a:latin typeface="Arial" panose="020B0604020202020204" pitchFamily="34" charset="0"/>
                <a:cs typeface="Arial" panose="020B0604020202020204" pitchFamily="34" charset="0"/>
              </a:rPr>
              <a:t> sanne</a:t>
            </a:r>
            <a:r>
              <a:rPr lang="nb-NO" sz="3600" b="1" dirty="0">
                <a:latin typeface="Arial" panose="020B0604020202020204" pitchFamily="34" charset="0"/>
                <a:cs typeface="Arial" panose="020B0604020202020204" pitchFamily="34" charset="0"/>
              </a:rPr>
              <a:t>.»</a:t>
            </a:r>
            <a:endParaRPr lang="nb-NO"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9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467544" y="476672"/>
            <a:ext cx="8208912" cy="5755422"/>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cs typeface="Arial" panose="020B0604020202020204" pitchFamily="34" charset="0"/>
              </a:rPr>
              <a:t>Budskapet fra postmodernismen </a:t>
            </a:r>
          </a:p>
          <a:p>
            <a:pPr algn="ctr"/>
            <a:r>
              <a:rPr lang="nb-NO" sz="4400" dirty="0">
                <a:solidFill>
                  <a:srgbClr val="7030A0"/>
                </a:solidFill>
                <a:latin typeface="Arial Black" panose="020B0A04020102020204" pitchFamily="34" charset="0"/>
                <a:cs typeface="Arial" panose="020B0604020202020204" pitchFamily="34" charset="0"/>
              </a:rPr>
              <a:t>og </a:t>
            </a:r>
            <a:r>
              <a:rPr lang="nb-NO" sz="4400" dirty="0" err="1">
                <a:solidFill>
                  <a:srgbClr val="7030A0"/>
                </a:solidFill>
                <a:latin typeface="Arial Black" panose="020B0A04020102020204" pitchFamily="34" charset="0"/>
                <a:cs typeface="Arial" panose="020B0604020202020204" pitchFamily="34" charset="0"/>
              </a:rPr>
              <a:t>Pride</a:t>
            </a:r>
            <a:r>
              <a:rPr lang="nb-NO" sz="4400" dirty="0">
                <a:solidFill>
                  <a:srgbClr val="7030A0"/>
                </a:solidFill>
                <a:latin typeface="Arial Black" panose="020B0A04020102020204" pitchFamily="34" charset="0"/>
                <a:cs typeface="Arial" panose="020B0604020202020204" pitchFamily="34" charset="0"/>
              </a:rPr>
              <a:t>-ideologien</a:t>
            </a:r>
          </a:p>
          <a:p>
            <a:pPr algn="ctr"/>
            <a:br>
              <a:rPr lang="nb-NO" sz="2800" b="1" dirty="0">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Ikke: </a:t>
            </a:r>
          </a:p>
          <a:p>
            <a:pPr algn="ctr"/>
            <a:r>
              <a:rPr lang="nb-NO" sz="3600" b="1" dirty="0">
                <a:latin typeface="Arial" panose="020B0604020202020204" pitchFamily="34" charset="0"/>
                <a:cs typeface="Arial" panose="020B0604020202020204" pitchFamily="34" charset="0"/>
              </a:rPr>
              <a:t>«Sannheten skal gjøre dere fri.»</a:t>
            </a:r>
          </a:p>
          <a:p>
            <a:pPr algn="ctr"/>
            <a:endParaRPr lang="nb-NO" sz="3600" b="1" dirty="0">
              <a:latin typeface="Arial" panose="020B0604020202020204" pitchFamily="34" charset="0"/>
              <a:cs typeface="Arial" panose="020B0604020202020204" pitchFamily="34" charset="0"/>
            </a:endParaRPr>
          </a:p>
          <a:p>
            <a:pPr algn="ctr"/>
            <a:r>
              <a:rPr lang="nb-NO" sz="3600" b="1" dirty="0">
                <a:latin typeface="Arial" panose="020B0604020202020204" pitchFamily="34" charset="0"/>
                <a:cs typeface="Arial" panose="020B0604020202020204" pitchFamily="34" charset="0"/>
              </a:rPr>
              <a:t>Men:</a:t>
            </a:r>
          </a:p>
          <a:p>
            <a:pPr algn="ctr"/>
            <a:r>
              <a:rPr lang="nb-NO" sz="3600" b="1" dirty="0">
                <a:solidFill>
                  <a:srgbClr val="C00000"/>
                </a:solidFill>
                <a:latin typeface="Arial" panose="020B0604020202020204" pitchFamily="34" charset="0"/>
                <a:cs typeface="Arial" panose="020B0604020202020204" pitchFamily="34" charset="0"/>
              </a:rPr>
              <a:t>«Friheten skal gjøre dere sanne.»</a:t>
            </a:r>
          </a:p>
          <a:p>
            <a:pPr algn="ctr"/>
            <a:endParaRPr lang="nb-NO"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8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844824"/>
            <a:ext cx="5616624" cy="3656868"/>
          </a:xfrm>
          <a:prstGeom prst="rect">
            <a:avLst/>
          </a:prstGeom>
        </p:spPr>
      </p:pic>
      <p:sp>
        <p:nvSpPr>
          <p:cNvPr id="5" name="TekstSylinder 4"/>
          <p:cNvSpPr txBox="1"/>
          <p:nvPr/>
        </p:nvSpPr>
        <p:spPr>
          <a:xfrm>
            <a:off x="368809" y="385500"/>
            <a:ext cx="8352928" cy="1077218"/>
          </a:xfrm>
          <a:prstGeom prst="rect">
            <a:avLst/>
          </a:prstGeom>
          <a:noFill/>
        </p:spPr>
        <p:txBody>
          <a:bodyPr wrap="square" rtlCol="0">
            <a:spAutoFit/>
          </a:bodyPr>
          <a:lstStyle/>
          <a:p>
            <a:pPr algn="ctr"/>
            <a:r>
              <a:rPr lang="nb-NO" sz="3600" dirty="0">
                <a:solidFill>
                  <a:srgbClr val="C00000"/>
                </a:solidFill>
                <a:latin typeface="Berlin Sans FB Demi" panose="020E0802020502020306" pitchFamily="34" charset="0"/>
              </a:rPr>
              <a:t>Et eksempel på seksuelt mangfold </a:t>
            </a:r>
            <a:br>
              <a:rPr lang="nb-NO" sz="3600" dirty="0">
                <a:solidFill>
                  <a:srgbClr val="C00000"/>
                </a:solidFill>
                <a:latin typeface="Berlin Sans FB Demi" panose="020E0802020502020306" pitchFamily="34" charset="0"/>
              </a:rPr>
            </a:br>
            <a:r>
              <a:rPr lang="nb-NO" sz="2800" dirty="0">
                <a:solidFill>
                  <a:srgbClr val="C00000"/>
                </a:solidFill>
                <a:latin typeface="Berlin Sans FB Demi" panose="020E0802020502020306" pitchFamily="34" charset="0"/>
              </a:rPr>
              <a:t>fra Foreningen FRI</a:t>
            </a:r>
            <a:endParaRPr lang="nb-NO" sz="3600" dirty="0">
              <a:solidFill>
                <a:srgbClr val="C00000"/>
              </a:solidFill>
              <a:latin typeface="Berlin Sans FB Demi" panose="020E0802020502020306" pitchFamily="34" charset="0"/>
            </a:endParaRPr>
          </a:p>
        </p:txBody>
      </p:sp>
      <p:sp>
        <p:nvSpPr>
          <p:cNvPr id="2" name="TekstSylinder 1"/>
          <p:cNvSpPr txBox="1"/>
          <p:nvPr/>
        </p:nvSpPr>
        <p:spPr>
          <a:xfrm>
            <a:off x="611560" y="5661248"/>
            <a:ext cx="7992888" cy="707886"/>
          </a:xfrm>
          <a:prstGeom prst="rect">
            <a:avLst/>
          </a:prstGeom>
          <a:noFill/>
        </p:spPr>
        <p:txBody>
          <a:bodyPr wrap="square" rtlCol="0">
            <a:spAutoFit/>
          </a:bodyPr>
          <a:lstStyle/>
          <a:p>
            <a:pPr algn="ctr"/>
            <a:r>
              <a:rPr lang="nb-NO" sz="2000" b="1" dirty="0">
                <a:latin typeface="Arial" panose="020B0604020202020204" pitchFamily="34" charset="0"/>
                <a:cs typeface="Arial" panose="020B0604020202020204" pitchFamily="34" charset="0"/>
              </a:rPr>
              <a:t>[ En ordliste med definisjoner finnes her:</a:t>
            </a:r>
            <a:br>
              <a:rPr lang="nb-NO" sz="2000" b="1"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hlinkClick r:id="rId3"/>
              </a:rPr>
              <a:t>https://www.aftenposten.no/norge/i/4dB5o/Et-kjonn-som-passer-for-deg</a:t>
            </a:r>
            <a:r>
              <a:rPr lang="nb-NO" sz="1600"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a:t>
            </a:r>
            <a:endParaRPr lang="nb-N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75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e 4" descr="Et bilde som inneholder tekst, innendørs&#10;&#10;Automatisk generert beskrivelse">
            <a:extLst>
              <a:ext uri="{FF2B5EF4-FFF2-40B4-BE49-F238E27FC236}">
                <a16:creationId xmlns:a16="http://schemas.microsoft.com/office/drawing/2014/main" id="{FAB72A7B-AA8A-4F45-8A10-A83626DDA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36712"/>
            <a:ext cx="8176409" cy="4888071"/>
          </a:xfrm>
          <a:prstGeom prst="rect">
            <a:avLst/>
          </a:prstGeom>
        </p:spPr>
      </p:pic>
      <p:sp>
        <p:nvSpPr>
          <p:cNvPr id="6" name="TekstSylinder 5">
            <a:extLst>
              <a:ext uri="{FF2B5EF4-FFF2-40B4-BE49-F238E27FC236}">
                <a16:creationId xmlns:a16="http://schemas.microsoft.com/office/drawing/2014/main" id="{61617431-2B4E-49B3-A01E-91D574BD4195}"/>
              </a:ext>
            </a:extLst>
          </p:cNvPr>
          <p:cNvSpPr txBox="1"/>
          <p:nvPr/>
        </p:nvSpPr>
        <p:spPr>
          <a:xfrm>
            <a:off x="416457" y="316865"/>
            <a:ext cx="8515528" cy="461665"/>
          </a:xfrm>
          <a:prstGeom prst="rect">
            <a:avLst/>
          </a:prstGeom>
          <a:noFill/>
        </p:spPr>
        <p:txBody>
          <a:bodyPr wrap="square" rtlCol="0">
            <a:spAutoFit/>
          </a:bodyPr>
          <a:lstStyle/>
          <a:p>
            <a:pPr algn="ctr"/>
            <a:r>
              <a:rPr lang="nb-NO" sz="2400" b="1" dirty="0">
                <a:latin typeface="+mj-lt"/>
              </a:rPr>
              <a:t>Esben Esther Pirelli Benestad på Dagsrevyen i 2019:</a:t>
            </a:r>
          </a:p>
        </p:txBody>
      </p:sp>
      <p:sp>
        <p:nvSpPr>
          <p:cNvPr id="7" name="TekstSylinder 6">
            <a:extLst>
              <a:ext uri="{FF2B5EF4-FFF2-40B4-BE49-F238E27FC236}">
                <a16:creationId xmlns:a16="http://schemas.microsoft.com/office/drawing/2014/main" id="{42171827-7505-42A1-B981-ED2E093C24A8}"/>
              </a:ext>
            </a:extLst>
          </p:cNvPr>
          <p:cNvSpPr txBox="1"/>
          <p:nvPr/>
        </p:nvSpPr>
        <p:spPr>
          <a:xfrm>
            <a:off x="311112" y="5661248"/>
            <a:ext cx="8581368" cy="1077218"/>
          </a:xfrm>
          <a:prstGeom prst="rect">
            <a:avLst/>
          </a:prstGeom>
          <a:noFill/>
        </p:spPr>
        <p:txBody>
          <a:bodyPr wrap="square" rtlCol="0">
            <a:spAutoFit/>
          </a:bodyPr>
          <a:lstStyle/>
          <a:p>
            <a:pPr algn="ctr"/>
            <a:r>
              <a:rPr lang="nb-NO" sz="2800" b="1" i="1" dirty="0">
                <a:solidFill>
                  <a:srgbClr val="C00000"/>
                </a:solidFill>
              </a:rPr>
              <a:t>«Kjønn sitter ikke mellom bena, men mellom ørene.»</a:t>
            </a:r>
          </a:p>
          <a:p>
            <a:pPr algn="ctr"/>
            <a:endParaRPr lang="nb-NO" sz="1100" b="1" i="1" dirty="0"/>
          </a:p>
          <a:p>
            <a:pPr algn="ctr"/>
            <a:r>
              <a:rPr lang="nb-NO" sz="1400" b="1" i="1" dirty="0"/>
              <a:t>(Se også: Visste du at det finnes sju kjønn? </a:t>
            </a:r>
            <a:r>
              <a:rPr lang="nb-NO" sz="1400" b="1" i="1" dirty="0">
                <a:hlinkClick r:id="rId3"/>
              </a:rPr>
              <a:t>https://www.nrk.no/video/visste-du-at-det-finnes-sju-kjonn_257951</a:t>
            </a:r>
            <a:r>
              <a:rPr lang="nb-NO" sz="1400" b="1" i="1" dirty="0"/>
              <a:t> )</a:t>
            </a:r>
          </a:p>
          <a:p>
            <a:pPr algn="ctr"/>
            <a:endParaRPr lang="nb-NO" sz="1100" b="1" i="1" dirty="0"/>
          </a:p>
        </p:txBody>
      </p:sp>
    </p:spTree>
    <p:extLst>
      <p:ext uri="{BB962C8B-B14F-4D97-AF65-F5344CB8AC3E}">
        <p14:creationId xmlns:p14="http://schemas.microsoft.com/office/powerpoint/2010/main" val="341402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323528" y="832058"/>
            <a:ext cx="3528392" cy="6740307"/>
          </a:xfrm>
          <a:prstGeom prst="rect">
            <a:avLst/>
          </a:prstGeom>
          <a:noFill/>
        </p:spPr>
        <p:txBody>
          <a:bodyPr wrap="square" rtlCol="0">
            <a:spAutoFit/>
          </a:bodyPr>
          <a:lstStyle/>
          <a:p>
            <a:r>
              <a:rPr lang="en-US" b="1" dirty="0" err="1">
                <a:latin typeface="Arial Narrow" panose="020B0606020202030204" pitchFamily="34" charset="0"/>
              </a:rPr>
              <a:t>Agender</a:t>
            </a:r>
            <a:endParaRPr lang="nb-NO" b="1" dirty="0">
              <a:latin typeface="Arial Narrow" panose="020B0606020202030204" pitchFamily="34" charset="0"/>
            </a:endParaRPr>
          </a:p>
          <a:p>
            <a:r>
              <a:rPr lang="en-US" b="1" dirty="0" err="1">
                <a:latin typeface="Arial Narrow" panose="020B0606020202030204" pitchFamily="34" charset="0"/>
              </a:rPr>
              <a:t>Androgyne</a:t>
            </a:r>
            <a:endParaRPr lang="nb-NO" b="1" dirty="0">
              <a:latin typeface="Arial Narrow" panose="020B0606020202030204" pitchFamily="34" charset="0"/>
            </a:endParaRPr>
          </a:p>
          <a:p>
            <a:r>
              <a:rPr lang="en-US" b="1" dirty="0" err="1">
                <a:latin typeface="Arial Narrow" panose="020B0606020202030204" pitchFamily="34" charset="0"/>
              </a:rPr>
              <a:t>Androgynes</a:t>
            </a:r>
            <a:endParaRPr lang="nb-NO" b="1" dirty="0">
              <a:latin typeface="Arial Narrow" panose="020B0606020202030204" pitchFamily="34" charset="0"/>
            </a:endParaRPr>
          </a:p>
          <a:p>
            <a:r>
              <a:rPr lang="en-US" b="1" dirty="0">
                <a:latin typeface="Arial Narrow" panose="020B0606020202030204" pitchFamily="34" charset="0"/>
              </a:rPr>
              <a:t>Androgynous</a:t>
            </a:r>
            <a:endParaRPr lang="nb-NO" b="1" dirty="0">
              <a:latin typeface="Arial Narrow" panose="020B0606020202030204" pitchFamily="34" charset="0"/>
            </a:endParaRPr>
          </a:p>
          <a:p>
            <a:r>
              <a:rPr lang="en-US" b="1" dirty="0">
                <a:latin typeface="Arial Narrow" panose="020B0606020202030204" pitchFamily="34" charset="0"/>
              </a:rPr>
              <a:t>Asexual</a:t>
            </a:r>
            <a:endParaRPr lang="nb-NO" b="1" dirty="0">
              <a:latin typeface="Arial Narrow" panose="020B0606020202030204" pitchFamily="34" charset="0"/>
            </a:endParaRPr>
          </a:p>
          <a:p>
            <a:r>
              <a:rPr lang="en-US" b="1" dirty="0" err="1">
                <a:latin typeface="Arial Narrow" panose="020B0606020202030204" pitchFamily="34" charset="0"/>
              </a:rPr>
              <a:t>Bigender</a:t>
            </a:r>
            <a:endParaRPr lang="nb-NO" b="1" dirty="0">
              <a:latin typeface="Arial Narrow" panose="020B0606020202030204" pitchFamily="34" charset="0"/>
            </a:endParaRPr>
          </a:p>
          <a:p>
            <a:r>
              <a:rPr lang="en-US" b="1" dirty="0">
                <a:latin typeface="Arial Narrow" panose="020B0606020202030204" pitchFamily="34" charset="0"/>
              </a:rPr>
              <a:t>Cis</a:t>
            </a:r>
            <a:endParaRPr lang="nb-NO" b="1" dirty="0">
              <a:latin typeface="Arial Narrow" panose="020B0606020202030204" pitchFamily="34" charset="0"/>
            </a:endParaRPr>
          </a:p>
          <a:p>
            <a:r>
              <a:rPr lang="en-US" b="1" dirty="0">
                <a:latin typeface="Arial Narrow" panose="020B0606020202030204" pitchFamily="34" charset="0"/>
              </a:rPr>
              <a:t>Cis Female</a:t>
            </a:r>
            <a:endParaRPr lang="nb-NO" b="1" dirty="0">
              <a:latin typeface="Arial Narrow" panose="020B0606020202030204" pitchFamily="34" charset="0"/>
            </a:endParaRPr>
          </a:p>
          <a:p>
            <a:r>
              <a:rPr lang="en-US" b="1" dirty="0">
                <a:latin typeface="Arial Narrow" panose="020B0606020202030204" pitchFamily="34" charset="0"/>
              </a:rPr>
              <a:t>Cis Male</a:t>
            </a:r>
            <a:endParaRPr lang="nb-NO" b="1" dirty="0">
              <a:latin typeface="Arial Narrow" panose="020B0606020202030204" pitchFamily="34" charset="0"/>
            </a:endParaRPr>
          </a:p>
          <a:p>
            <a:r>
              <a:rPr lang="en-US" b="1" dirty="0">
                <a:latin typeface="Arial Narrow" panose="020B0606020202030204" pitchFamily="34" charset="0"/>
              </a:rPr>
              <a:t>Cis Man</a:t>
            </a:r>
            <a:endParaRPr lang="nb-NO" b="1" dirty="0">
              <a:latin typeface="Arial Narrow" panose="020B0606020202030204" pitchFamily="34" charset="0"/>
            </a:endParaRPr>
          </a:p>
          <a:p>
            <a:r>
              <a:rPr lang="en-US" b="1" dirty="0">
                <a:latin typeface="Arial Narrow" panose="020B0606020202030204" pitchFamily="34" charset="0"/>
              </a:rPr>
              <a:t>Cis Woman</a:t>
            </a:r>
            <a:endParaRPr lang="nb-NO" b="1" dirty="0">
              <a:latin typeface="Arial Narrow" panose="020B0606020202030204" pitchFamily="34" charset="0"/>
            </a:endParaRPr>
          </a:p>
          <a:p>
            <a:r>
              <a:rPr lang="en-US" b="1" dirty="0">
                <a:latin typeface="Arial Narrow" panose="020B0606020202030204" pitchFamily="34" charset="0"/>
              </a:rPr>
              <a:t>Cisgender</a:t>
            </a:r>
            <a:endParaRPr lang="nb-NO" b="1" dirty="0">
              <a:latin typeface="Arial Narrow" panose="020B0606020202030204" pitchFamily="34" charset="0"/>
            </a:endParaRPr>
          </a:p>
          <a:p>
            <a:r>
              <a:rPr lang="en-US" b="1" dirty="0">
                <a:latin typeface="Arial Narrow" panose="020B0606020202030204" pitchFamily="34" charset="0"/>
              </a:rPr>
              <a:t>Cisgender Female</a:t>
            </a:r>
            <a:endParaRPr lang="nb-NO" b="1" dirty="0">
              <a:latin typeface="Arial Narrow" panose="020B0606020202030204" pitchFamily="34" charset="0"/>
            </a:endParaRPr>
          </a:p>
          <a:p>
            <a:r>
              <a:rPr lang="en-US" b="1" dirty="0">
                <a:latin typeface="Arial Narrow" panose="020B0606020202030204" pitchFamily="34" charset="0"/>
              </a:rPr>
              <a:t>Cisgender Male</a:t>
            </a:r>
            <a:endParaRPr lang="nb-NO" b="1" dirty="0">
              <a:latin typeface="Arial Narrow" panose="020B0606020202030204" pitchFamily="34" charset="0"/>
            </a:endParaRPr>
          </a:p>
          <a:p>
            <a:r>
              <a:rPr lang="en-US" b="1" dirty="0">
                <a:latin typeface="Arial Narrow" panose="020B0606020202030204" pitchFamily="34" charset="0"/>
              </a:rPr>
              <a:t>Cisgender Man</a:t>
            </a:r>
            <a:endParaRPr lang="nb-NO" b="1" dirty="0">
              <a:latin typeface="Arial Narrow" panose="020B0606020202030204" pitchFamily="34" charset="0"/>
            </a:endParaRPr>
          </a:p>
          <a:p>
            <a:r>
              <a:rPr lang="en-US" b="1" dirty="0">
                <a:latin typeface="Arial Narrow" panose="020B0606020202030204" pitchFamily="34" charset="0"/>
              </a:rPr>
              <a:t>Cisgender Woman</a:t>
            </a:r>
            <a:endParaRPr lang="nb-NO" b="1" dirty="0">
              <a:latin typeface="Arial Narrow" panose="020B0606020202030204" pitchFamily="34" charset="0"/>
            </a:endParaRPr>
          </a:p>
          <a:p>
            <a:r>
              <a:rPr lang="en-US" b="1" dirty="0">
                <a:latin typeface="Arial Narrow" panose="020B0606020202030204" pitchFamily="34" charset="0"/>
              </a:rPr>
              <a:t>Female to Male</a:t>
            </a:r>
            <a:endParaRPr lang="nb-NO" b="1" dirty="0">
              <a:latin typeface="Arial Narrow" panose="020B0606020202030204" pitchFamily="34" charset="0"/>
            </a:endParaRPr>
          </a:p>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 man</a:t>
            </a:r>
            <a:endParaRPr lang="nb-NO" b="1" dirty="0">
              <a:latin typeface="Arial Narrow" panose="020B0606020202030204" pitchFamily="34" charset="0"/>
            </a:endParaRPr>
          </a:p>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transgender man</a:t>
            </a:r>
            <a:endParaRPr lang="nb-NO" b="1" dirty="0">
              <a:latin typeface="Arial Narrow" panose="020B0606020202030204" pitchFamily="34" charset="0"/>
            </a:endParaRPr>
          </a:p>
          <a:p>
            <a:endParaRPr lang="en-US" dirty="0"/>
          </a:p>
          <a:p>
            <a:endParaRPr lang="nb-NO" dirty="0"/>
          </a:p>
          <a:p>
            <a:endParaRPr lang="nb-NO" dirty="0"/>
          </a:p>
        </p:txBody>
      </p:sp>
      <p:sp>
        <p:nvSpPr>
          <p:cNvPr id="4" name="TekstSylinder 3"/>
          <p:cNvSpPr txBox="1"/>
          <p:nvPr/>
        </p:nvSpPr>
        <p:spPr>
          <a:xfrm>
            <a:off x="2411760" y="836712"/>
            <a:ext cx="2592288" cy="5632311"/>
          </a:xfrm>
          <a:prstGeom prst="rect">
            <a:avLst/>
          </a:prstGeom>
          <a:noFill/>
        </p:spPr>
        <p:txBody>
          <a:bodyPr wrap="square" rtlCol="0">
            <a:spAutoFit/>
          </a:bodyPr>
          <a:lstStyle/>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transsexual man</a:t>
            </a:r>
            <a:endParaRPr lang="nb-NO" b="1" dirty="0">
              <a:latin typeface="Arial Narrow" panose="020B0606020202030204" pitchFamily="34" charset="0"/>
            </a:endParaRPr>
          </a:p>
          <a:p>
            <a:r>
              <a:rPr lang="en-US" b="1" dirty="0">
                <a:latin typeface="Arial Narrow" panose="020B0606020202030204" pitchFamily="34" charset="0"/>
              </a:rPr>
              <a:t>F2M</a:t>
            </a:r>
            <a:endParaRPr lang="nb-NO" b="1" dirty="0">
              <a:latin typeface="Arial Narrow" panose="020B0606020202030204" pitchFamily="34" charset="0"/>
            </a:endParaRPr>
          </a:p>
          <a:p>
            <a:r>
              <a:rPr lang="en-US" b="1" dirty="0">
                <a:latin typeface="Arial Narrow" panose="020B0606020202030204" pitchFamily="34" charset="0"/>
              </a:rPr>
              <a:t>FTM</a:t>
            </a:r>
            <a:endParaRPr lang="nb-NO" b="1" dirty="0">
              <a:latin typeface="Arial Narrow" panose="020B0606020202030204" pitchFamily="34" charset="0"/>
            </a:endParaRPr>
          </a:p>
          <a:p>
            <a:r>
              <a:rPr lang="en-US" b="1" dirty="0">
                <a:latin typeface="Arial Narrow" panose="020B0606020202030204" pitchFamily="34" charset="0"/>
              </a:rPr>
              <a:t>Gender Fluid</a:t>
            </a:r>
            <a:endParaRPr lang="nb-NO" b="1" dirty="0">
              <a:latin typeface="Arial Narrow" panose="020B0606020202030204" pitchFamily="34" charset="0"/>
            </a:endParaRPr>
          </a:p>
          <a:p>
            <a:r>
              <a:rPr lang="en-US" b="1" dirty="0">
                <a:latin typeface="Arial Narrow" panose="020B0606020202030204" pitchFamily="34" charset="0"/>
              </a:rPr>
              <a:t>Gender neutral</a:t>
            </a:r>
            <a:endParaRPr lang="nb-NO" b="1" dirty="0">
              <a:latin typeface="Arial Narrow" panose="020B0606020202030204" pitchFamily="34" charset="0"/>
            </a:endParaRPr>
          </a:p>
          <a:p>
            <a:r>
              <a:rPr lang="en-US" b="1" dirty="0">
                <a:latin typeface="Arial Narrow" panose="020B0606020202030204" pitchFamily="34" charset="0"/>
              </a:rPr>
              <a:t>Gender Nonconforming</a:t>
            </a:r>
            <a:endParaRPr lang="nb-NO" b="1" dirty="0">
              <a:latin typeface="Arial Narrow" panose="020B0606020202030204" pitchFamily="34" charset="0"/>
            </a:endParaRPr>
          </a:p>
          <a:p>
            <a:r>
              <a:rPr lang="en-US" b="1" dirty="0">
                <a:latin typeface="Arial Narrow" panose="020B0606020202030204" pitchFamily="34" charset="0"/>
              </a:rPr>
              <a:t>Gender Questioning</a:t>
            </a:r>
            <a:endParaRPr lang="nb-NO" b="1" dirty="0">
              <a:latin typeface="Arial Narrow" panose="020B0606020202030204" pitchFamily="34" charset="0"/>
            </a:endParaRPr>
          </a:p>
          <a:p>
            <a:r>
              <a:rPr lang="en-US" b="1" dirty="0">
                <a:latin typeface="Arial Narrow" panose="020B0606020202030204" pitchFamily="34" charset="0"/>
              </a:rPr>
              <a:t>Gender Variant</a:t>
            </a:r>
            <a:endParaRPr lang="nb-NO" b="1" dirty="0">
              <a:latin typeface="Arial Narrow" panose="020B0606020202030204" pitchFamily="34" charset="0"/>
            </a:endParaRPr>
          </a:p>
          <a:p>
            <a:r>
              <a:rPr lang="en-US" b="1" dirty="0">
                <a:latin typeface="Arial Narrow" panose="020B0606020202030204" pitchFamily="34" charset="0"/>
              </a:rPr>
              <a:t>Genderqueer</a:t>
            </a:r>
            <a:endParaRPr lang="nb-NO" b="1" dirty="0">
              <a:latin typeface="Arial Narrow" panose="020B0606020202030204" pitchFamily="34" charset="0"/>
            </a:endParaRPr>
          </a:p>
          <a:p>
            <a:r>
              <a:rPr lang="en-US" b="1" dirty="0">
                <a:latin typeface="Arial Narrow" panose="020B0606020202030204" pitchFamily="34" charset="0"/>
              </a:rPr>
              <a:t>Hermaphrodite</a:t>
            </a:r>
            <a:endParaRPr lang="nb-NO" b="1" dirty="0">
              <a:latin typeface="Arial Narrow" panose="020B0606020202030204" pitchFamily="34" charset="0"/>
            </a:endParaRPr>
          </a:p>
          <a:p>
            <a:r>
              <a:rPr lang="en-US" b="1" dirty="0">
                <a:latin typeface="Arial Narrow" panose="020B0606020202030204" pitchFamily="34" charset="0"/>
              </a:rPr>
              <a:t>Intersex</a:t>
            </a:r>
            <a:endParaRPr lang="nb-NO" b="1" dirty="0">
              <a:latin typeface="Arial Narrow" panose="020B0606020202030204" pitchFamily="34" charset="0"/>
            </a:endParaRPr>
          </a:p>
          <a:p>
            <a:r>
              <a:rPr lang="en-US" b="1" dirty="0">
                <a:latin typeface="Arial Narrow" panose="020B0606020202030204" pitchFamily="34" charset="0"/>
              </a:rPr>
              <a:t>Intersex man</a:t>
            </a:r>
            <a:endParaRPr lang="nb-NO" b="1" dirty="0">
              <a:latin typeface="Arial Narrow" panose="020B0606020202030204" pitchFamily="34" charset="0"/>
            </a:endParaRPr>
          </a:p>
          <a:p>
            <a:r>
              <a:rPr lang="en-US" b="1" dirty="0">
                <a:latin typeface="Arial Narrow" panose="020B0606020202030204" pitchFamily="34" charset="0"/>
              </a:rPr>
              <a:t>Intersex person</a:t>
            </a:r>
            <a:endParaRPr lang="nb-NO" b="1" dirty="0">
              <a:latin typeface="Arial Narrow" panose="020B0606020202030204" pitchFamily="34" charset="0"/>
            </a:endParaRPr>
          </a:p>
          <a:p>
            <a:r>
              <a:rPr lang="en-US" b="1" dirty="0">
                <a:latin typeface="Arial Narrow" panose="020B0606020202030204" pitchFamily="34" charset="0"/>
              </a:rPr>
              <a:t>Intersex woman</a:t>
            </a:r>
            <a:endParaRPr lang="nb-NO" b="1" dirty="0">
              <a:latin typeface="Arial Narrow" panose="020B0606020202030204" pitchFamily="34" charset="0"/>
            </a:endParaRPr>
          </a:p>
          <a:p>
            <a:r>
              <a:rPr lang="en-US" b="1" dirty="0">
                <a:latin typeface="Arial Narrow" panose="020B0606020202030204" pitchFamily="34" charset="0"/>
              </a:rPr>
              <a:t>Male to Female</a:t>
            </a:r>
            <a:endParaRPr lang="nb-NO" b="1" dirty="0">
              <a:latin typeface="Arial Narrow" panose="020B0606020202030204" pitchFamily="34" charset="0"/>
            </a:endParaRPr>
          </a:p>
          <a:p>
            <a:r>
              <a:rPr lang="en-US" b="1" dirty="0">
                <a:latin typeface="Arial Narrow" panose="020B0606020202030204" pitchFamily="34" charset="0"/>
              </a:rPr>
              <a:t>Male to female </a:t>
            </a:r>
            <a:br>
              <a:rPr lang="en-US" b="1" dirty="0">
                <a:latin typeface="Arial Narrow" panose="020B0606020202030204" pitchFamily="34" charset="0"/>
              </a:rPr>
            </a:br>
            <a:r>
              <a:rPr lang="en-US" b="1" dirty="0">
                <a:latin typeface="Arial Narrow" panose="020B0606020202030204" pitchFamily="34" charset="0"/>
              </a:rPr>
              <a:t>     trans woman</a:t>
            </a:r>
            <a:endParaRPr lang="nb-NO" b="1" dirty="0">
              <a:latin typeface="Arial Narrow" panose="020B0606020202030204" pitchFamily="34" charset="0"/>
            </a:endParaRPr>
          </a:p>
          <a:p>
            <a:r>
              <a:rPr lang="en-US" b="1" dirty="0">
                <a:latin typeface="Arial Narrow" panose="020B0606020202030204" pitchFamily="34" charset="0"/>
              </a:rPr>
              <a:t>Male to female </a:t>
            </a:r>
            <a:br>
              <a:rPr lang="en-US" b="1" dirty="0">
                <a:latin typeface="Arial Narrow" panose="020B0606020202030204" pitchFamily="34" charset="0"/>
              </a:rPr>
            </a:br>
            <a:r>
              <a:rPr lang="en-US" b="1" dirty="0">
                <a:latin typeface="Arial Narrow" panose="020B0606020202030204" pitchFamily="34" charset="0"/>
              </a:rPr>
              <a:t>     transgender woman</a:t>
            </a:r>
            <a:endParaRPr lang="nb-NO" b="1" dirty="0">
              <a:latin typeface="Arial Narrow" panose="020B0606020202030204" pitchFamily="34" charset="0"/>
            </a:endParaRPr>
          </a:p>
        </p:txBody>
      </p:sp>
      <p:sp>
        <p:nvSpPr>
          <p:cNvPr id="5" name="TekstSylinder 4"/>
          <p:cNvSpPr txBox="1"/>
          <p:nvPr/>
        </p:nvSpPr>
        <p:spPr>
          <a:xfrm>
            <a:off x="4860032" y="836712"/>
            <a:ext cx="2160240" cy="5909310"/>
          </a:xfrm>
          <a:prstGeom prst="rect">
            <a:avLst/>
          </a:prstGeom>
          <a:noFill/>
        </p:spPr>
        <p:txBody>
          <a:bodyPr wrap="square" rtlCol="0">
            <a:spAutoFit/>
          </a:bodyPr>
          <a:lstStyle/>
          <a:p>
            <a:r>
              <a:rPr lang="en-US" b="1" dirty="0">
                <a:latin typeface="Arial Narrow" panose="020B0606020202030204" pitchFamily="34" charset="0"/>
              </a:rPr>
              <a:t>Male to female      </a:t>
            </a:r>
          </a:p>
          <a:p>
            <a:r>
              <a:rPr lang="en-US" b="1" dirty="0">
                <a:latin typeface="Arial Narrow" panose="020B0606020202030204" pitchFamily="34" charset="0"/>
              </a:rPr>
              <a:t>   transsexual woman</a:t>
            </a:r>
            <a:endParaRPr lang="nb-NO" b="1" dirty="0">
              <a:latin typeface="Arial Narrow" panose="020B0606020202030204" pitchFamily="34" charset="0"/>
            </a:endParaRPr>
          </a:p>
          <a:p>
            <a:r>
              <a:rPr lang="en-US" b="1" dirty="0">
                <a:latin typeface="Arial Narrow" panose="020B0606020202030204" pitchFamily="34" charset="0"/>
              </a:rPr>
              <a:t>Man</a:t>
            </a:r>
            <a:endParaRPr lang="nb-NO" b="1" dirty="0">
              <a:latin typeface="Arial Narrow" panose="020B0606020202030204" pitchFamily="34" charset="0"/>
            </a:endParaRPr>
          </a:p>
          <a:p>
            <a:r>
              <a:rPr lang="en-US" b="1" dirty="0">
                <a:latin typeface="Arial Narrow" panose="020B0606020202030204" pitchFamily="34" charset="0"/>
              </a:rPr>
              <a:t>M2F</a:t>
            </a:r>
            <a:endParaRPr lang="nb-NO" b="1" dirty="0">
              <a:latin typeface="Arial Narrow" panose="020B0606020202030204" pitchFamily="34" charset="0"/>
            </a:endParaRPr>
          </a:p>
          <a:p>
            <a:r>
              <a:rPr lang="en-US" b="1" dirty="0">
                <a:latin typeface="Arial Narrow" panose="020B0606020202030204" pitchFamily="34" charset="0"/>
              </a:rPr>
              <a:t>MTF</a:t>
            </a:r>
            <a:endParaRPr lang="nb-NO" b="1" dirty="0">
              <a:latin typeface="Arial Narrow" panose="020B0606020202030204" pitchFamily="34" charset="0"/>
            </a:endParaRPr>
          </a:p>
          <a:p>
            <a:r>
              <a:rPr lang="en-US" b="1" dirty="0">
                <a:latin typeface="Arial Narrow" panose="020B0606020202030204" pitchFamily="34" charset="0"/>
              </a:rPr>
              <a:t>Neither</a:t>
            </a:r>
            <a:endParaRPr lang="nb-NO" b="1" dirty="0">
              <a:latin typeface="Arial Narrow" panose="020B0606020202030204" pitchFamily="34" charset="0"/>
            </a:endParaRPr>
          </a:p>
          <a:p>
            <a:r>
              <a:rPr lang="en-US" b="1" dirty="0" err="1">
                <a:latin typeface="Arial Narrow" panose="020B0606020202030204" pitchFamily="34" charset="0"/>
              </a:rPr>
              <a:t>Neutrois</a:t>
            </a:r>
            <a:endParaRPr lang="nb-NO" b="1" dirty="0">
              <a:latin typeface="Arial Narrow" panose="020B0606020202030204" pitchFamily="34" charset="0"/>
            </a:endParaRPr>
          </a:p>
          <a:p>
            <a:r>
              <a:rPr lang="en-US" b="1" dirty="0">
                <a:latin typeface="Arial Narrow" panose="020B0606020202030204" pitchFamily="34" charset="0"/>
              </a:rPr>
              <a:t>Non-binary</a:t>
            </a:r>
            <a:endParaRPr lang="nb-NO" b="1" dirty="0">
              <a:latin typeface="Arial Narrow" panose="020B0606020202030204" pitchFamily="34" charset="0"/>
            </a:endParaRPr>
          </a:p>
          <a:p>
            <a:r>
              <a:rPr lang="en-US" b="1" dirty="0">
                <a:latin typeface="Arial Narrow" panose="020B0606020202030204" pitchFamily="34" charset="0"/>
              </a:rPr>
              <a:t>Other</a:t>
            </a:r>
            <a:endParaRPr lang="nb-NO" b="1" dirty="0">
              <a:latin typeface="Arial Narrow" panose="020B0606020202030204" pitchFamily="34" charset="0"/>
            </a:endParaRPr>
          </a:p>
          <a:p>
            <a:r>
              <a:rPr lang="en-US" b="1" dirty="0">
                <a:latin typeface="Arial Narrow" panose="020B0606020202030204" pitchFamily="34" charset="0"/>
              </a:rPr>
              <a:t>Pangender</a:t>
            </a:r>
            <a:endParaRPr lang="nb-NO" b="1" dirty="0">
              <a:latin typeface="Arial Narrow" panose="020B0606020202030204" pitchFamily="34" charset="0"/>
            </a:endParaRPr>
          </a:p>
          <a:p>
            <a:r>
              <a:rPr lang="en-US" b="1" dirty="0" err="1">
                <a:latin typeface="Arial Narrow" panose="020B0606020202030204" pitchFamily="34" charset="0"/>
              </a:rPr>
              <a:t>Polygender</a:t>
            </a:r>
            <a:endParaRPr lang="nb-NO" b="1" dirty="0">
              <a:latin typeface="Arial Narrow" panose="020B0606020202030204" pitchFamily="34" charset="0"/>
            </a:endParaRPr>
          </a:p>
          <a:p>
            <a:r>
              <a:rPr lang="en-US" b="1" dirty="0">
                <a:latin typeface="Arial Narrow" panose="020B0606020202030204" pitchFamily="34" charset="0"/>
              </a:rPr>
              <a:t>T* man</a:t>
            </a:r>
            <a:endParaRPr lang="nb-NO" b="1" dirty="0">
              <a:latin typeface="Arial Narrow" panose="020B0606020202030204" pitchFamily="34" charset="0"/>
            </a:endParaRPr>
          </a:p>
          <a:p>
            <a:r>
              <a:rPr lang="en-US" b="1" dirty="0">
                <a:latin typeface="Arial Narrow" panose="020B0606020202030204" pitchFamily="34" charset="0"/>
              </a:rPr>
              <a:t>T* woman</a:t>
            </a:r>
            <a:endParaRPr lang="nb-NO" b="1" dirty="0">
              <a:latin typeface="Arial Narrow" panose="020B0606020202030204" pitchFamily="34" charset="0"/>
            </a:endParaRPr>
          </a:p>
          <a:p>
            <a:r>
              <a:rPr lang="nb-NO" b="1" dirty="0">
                <a:latin typeface="Arial Narrow" panose="020B0606020202030204" pitchFamily="34" charset="0"/>
              </a:rPr>
              <a:t>Trans</a:t>
            </a:r>
          </a:p>
          <a:p>
            <a:r>
              <a:rPr lang="nb-NO" b="1" dirty="0">
                <a:latin typeface="Arial Narrow" panose="020B0606020202030204" pitchFamily="34" charset="0"/>
              </a:rPr>
              <a:t>Trans </a:t>
            </a:r>
            <a:r>
              <a:rPr lang="nb-NO" b="1" dirty="0" err="1">
                <a:latin typeface="Arial Narrow" panose="020B0606020202030204" pitchFamily="34" charset="0"/>
              </a:rPr>
              <a:t>Female</a:t>
            </a:r>
            <a:endParaRPr lang="nb-NO" b="1" dirty="0">
              <a:latin typeface="Arial Narrow" panose="020B0606020202030204" pitchFamily="34" charset="0"/>
            </a:endParaRPr>
          </a:p>
          <a:p>
            <a:r>
              <a:rPr lang="nb-NO" b="1" dirty="0">
                <a:latin typeface="Arial Narrow" panose="020B0606020202030204" pitchFamily="34" charset="0"/>
              </a:rPr>
              <a:t>Trans Male</a:t>
            </a:r>
          </a:p>
          <a:p>
            <a:r>
              <a:rPr lang="nb-NO" b="1" dirty="0">
                <a:latin typeface="Arial Narrow" panose="020B0606020202030204" pitchFamily="34" charset="0"/>
              </a:rPr>
              <a:t>Trans Man</a:t>
            </a:r>
          </a:p>
          <a:p>
            <a:r>
              <a:rPr lang="nb-NO" b="1" dirty="0">
                <a:latin typeface="Arial Narrow" panose="020B0606020202030204" pitchFamily="34" charset="0"/>
              </a:rPr>
              <a:t>Trans Person</a:t>
            </a:r>
          </a:p>
          <a:p>
            <a:r>
              <a:rPr lang="nb-NO" b="1" dirty="0">
                <a:latin typeface="Arial Narrow" panose="020B0606020202030204" pitchFamily="34" charset="0"/>
              </a:rPr>
              <a:t>Trans*</a:t>
            </a:r>
            <a:r>
              <a:rPr lang="nb-NO" b="1" dirty="0" err="1">
                <a:latin typeface="Arial Narrow" panose="020B0606020202030204" pitchFamily="34" charset="0"/>
              </a:rPr>
              <a:t>Female</a:t>
            </a:r>
            <a:endParaRPr lang="nb-NO" b="1" dirty="0">
              <a:latin typeface="Arial Narrow" panose="020B0606020202030204" pitchFamily="34" charset="0"/>
            </a:endParaRPr>
          </a:p>
          <a:p>
            <a:r>
              <a:rPr lang="en-US" b="1" dirty="0">
                <a:latin typeface="Arial Narrow" panose="020B0606020202030204" pitchFamily="34" charset="0"/>
              </a:rPr>
              <a:t>Trans*Male</a:t>
            </a:r>
            <a:endParaRPr lang="nb-NO" b="1" dirty="0">
              <a:latin typeface="Arial Narrow" panose="020B0606020202030204" pitchFamily="34" charset="0"/>
            </a:endParaRPr>
          </a:p>
          <a:p>
            <a:endParaRPr lang="nb-NO" dirty="0"/>
          </a:p>
        </p:txBody>
      </p:sp>
      <p:sp>
        <p:nvSpPr>
          <p:cNvPr id="6" name="TekstSylinder 5"/>
          <p:cNvSpPr txBox="1"/>
          <p:nvPr/>
        </p:nvSpPr>
        <p:spPr>
          <a:xfrm>
            <a:off x="6876256" y="2156078"/>
            <a:ext cx="3384376" cy="4801314"/>
          </a:xfrm>
          <a:prstGeom prst="rect">
            <a:avLst/>
          </a:prstGeom>
          <a:noFill/>
        </p:spPr>
        <p:txBody>
          <a:bodyPr wrap="square" rtlCol="0">
            <a:spAutoFit/>
          </a:bodyPr>
          <a:lstStyle/>
          <a:p>
            <a:r>
              <a:rPr lang="en-US" b="1" dirty="0">
                <a:latin typeface="Arial Narrow" panose="020B0606020202030204" pitchFamily="34" charset="0"/>
              </a:rPr>
              <a:t>Trans*Man</a:t>
            </a:r>
            <a:endParaRPr lang="nb-NO" b="1" dirty="0">
              <a:latin typeface="Arial Narrow" panose="020B0606020202030204" pitchFamily="34" charset="0"/>
            </a:endParaRPr>
          </a:p>
          <a:p>
            <a:r>
              <a:rPr lang="en-US" b="1" dirty="0">
                <a:latin typeface="Arial Narrow" panose="020B0606020202030204" pitchFamily="34" charset="0"/>
              </a:rPr>
              <a:t>Trans*Person</a:t>
            </a:r>
            <a:endParaRPr lang="nb-NO" b="1" dirty="0">
              <a:latin typeface="Arial Narrow" panose="020B0606020202030204" pitchFamily="34" charset="0"/>
            </a:endParaRPr>
          </a:p>
          <a:p>
            <a:r>
              <a:rPr lang="en-US" b="1" dirty="0">
                <a:latin typeface="Arial Narrow" panose="020B0606020202030204" pitchFamily="34" charset="0"/>
              </a:rPr>
              <a:t>Trans*Woman</a:t>
            </a:r>
            <a:endParaRPr lang="nb-NO" b="1" dirty="0">
              <a:latin typeface="Arial Narrow" panose="020B0606020202030204" pitchFamily="34" charset="0"/>
            </a:endParaRPr>
          </a:p>
          <a:p>
            <a:r>
              <a:rPr lang="en-US" b="1" dirty="0">
                <a:latin typeface="Arial Narrow" panose="020B0606020202030204" pitchFamily="34" charset="0"/>
              </a:rPr>
              <a:t>Transsexual</a:t>
            </a:r>
            <a:endParaRPr lang="nb-NO" b="1" dirty="0">
              <a:latin typeface="Arial Narrow" panose="020B0606020202030204" pitchFamily="34" charset="0"/>
            </a:endParaRPr>
          </a:p>
          <a:p>
            <a:r>
              <a:rPr lang="en-US" b="1" dirty="0">
                <a:latin typeface="Arial Narrow" panose="020B0606020202030204" pitchFamily="34" charset="0"/>
              </a:rPr>
              <a:t>Transsexual Female</a:t>
            </a:r>
            <a:endParaRPr lang="nb-NO" b="1" dirty="0">
              <a:latin typeface="Arial Narrow" panose="020B0606020202030204" pitchFamily="34" charset="0"/>
            </a:endParaRPr>
          </a:p>
          <a:p>
            <a:r>
              <a:rPr lang="en-US" b="1" dirty="0">
                <a:latin typeface="Arial Narrow" panose="020B0606020202030204" pitchFamily="34" charset="0"/>
              </a:rPr>
              <a:t>Transsexual Male</a:t>
            </a:r>
            <a:endParaRPr lang="nb-NO" b="1" dirty="0">
              <a:latin typeface="Arial Narrow" panose="020B0606020202030204" pitchFamily="34" charset="0"/>
            </a:endParaRPr>
          </a:p>
          <a:p>
            <a:r>
              <a:rPr lang="en-US" b="1" dirty="0">
                <a:latin typeface="Arial Narrow" panose="020B0606020202030204" pitchFamily="34" charset="0"/>
              </a:rPr>
              <a:t>Transsexual Man</a:t>
            </a:r>
            <a:endParaRPr lang="nb-NO" b="1" dirty="0">
              <a:latin typeface="Arial Narrow" panose="020B0606020202030204" pitchFamily="34" charset="0"/>
            </a:endParaRPr>
          </a:p>
          <a:p>
            <a:r>
              <a:rPr lang="en-US" b="1" dirty="0">
                <a:latin typeface="Arial Narrow" panose="020B0606020202030204" pitchFamily="34" charset="0"/>
              </a:rPr>
              <a:t>Transsexual Person</a:t>
            </a:r>
            <a:endParaRPr lang="nb-NO" b="1" dirty="0">
              <a:latin typeface="Arial Narrow" panose="020B0606020202030204" pitchFamily="34" charset="0"/>
            </a:endParaRPr>
          </a:p>
          <a:p>
            <a:r>
              <a:rPr lang="en-US" b="1" dirty="0">
                <a:latin typeface="Arial Narrow" panose="020B0606020202030204" pitchFamily="34" charset="0"/>
              </a:rPr>
              <a:t>Transsexual Woman</a:t>
            </a:r>
            <a:endParaRPr lang="nb-NO" b="1" dirty="0">
              <a:latin typeface="Arial Narrow" panose="020B0606020202030204" pitchFamily="34" charset="0"/>
            </a:endParaRPr>
          </a:p>
          <a:p>
            <a:r>
              <a:rPr lang="en-US" b="1" dirty="0">
                <a:latin typeface="Arial Narrow" panose="020B0606020202030204" pitchFamily="34" charset="0"/>
              </a:rPr>
              <a:t>Transgender Female</a:t>
            </a:r>
            <a:endParaRPr lang="nb-NO" b="1" dirty="0">
              <a:latin typeface="Arial Narrow" panose="020B0606020202030204" pitchFamily="34" charset="0"/>
            </a:endParaRPr>
          </a:p>
          <a:p>
            <a:r>
              <a:rPr lang="en-US" b="1" dirty="0">
                <a:latin typeface="Arial Narrow" panose="020B0606020202030204" pitchFamily="34" charset="0"/>
              </a:rPr>
              <a:t>Transgender Person</a:t>
            </a:r>
            <a:endParaRPr lang="nb-NO" b="1" dirty="0">
              <a:latin typeface="Arial Narrow" panose="020B0606020202030204" pitchFamily="34" charset="0"/>
            </a:endParaRPr>
          </a:p>
          <a:p>
            <a:r>
              <a:rPr lang="en-US" b="1" dirty="0" err="1">
                <a:latin typeface="Arial Narrow" panose="020B0606020202030204" pitchFamily="34" charset="0"/>
              </a:rPr>
              <a:t>Transmasculine</a:t>
            </a:r>
            <a:endParaRPr lang="nb-NO" b="1" dirty="0">
              <a:latin typeface="Arial Narrow" panose="020B0606020202030204" pitchFamily="34" charset="0"/>
            </a:endParaRPr>
          </a:p>
          <a:p>
            <a:r>
              <a:rPr lang="en-US" b="1" dirty="0">
                <a:latin typeface="Arial Narrow" panose="020B0606020202030204" pitchFamily="34" charset="0"/>
              </a:rPr>
              <a:t>Two* person</a:t>
            </a:r>
            <a:endParaRPr lang="nb-NO" b="1" dirty="0">
              <a:latin typeface="Arial Narrow" panose="020B0606020202030204" pitchFamily="34" charset="0"/>
            </a:endParaRPr>
          </a:p>
          <a:p>
            <a:r>
              <a:rPr lang="en-US" b="1" dirty="0">
                <a:latin typeface="Arial Narrow" panose="020B0606020202030204" pitchFamily="34" charset="0"/>
              </a:rPr>
              <a:t>Two-spirit</a:t>
            </a:r>
            <a:endParaRPr lang="nb-NO" b="1" dirty="0">
              <a:latin typeface="Arial Narrow" panose="020B0606020202030204" pitchFamily="34" charset="0"/>
            </a:endParaRPr>
          </a:p>
          <a:p>
            <a:r>
              <a:rPr lang="en-US" b="1" dirty="0">
                <a:latin typeface="Arial Narrow" panose="020B0606020202030204" pitchFamily="34" charset="0"/>
              </a:rPr>
              <a:t>Two-spirit person</a:t>
            </a:r>
            <a:endParaRPr lang="nb-NO" b="1" dirty="0">
              <a:latin typeface="Arial Narrow" panose="020B0606020202030204" pitchFamily="34" charset="0"/>
            </a:endParaRPr>
          </a:p>
          <a:p>
            <a:r>
              <a:rPr lang="en-US" b="1" dirty="0">
                <a:latin typeface="Arial Narrow" panose="020B0606020202030204" pitchFamily="34" charset="0"/>
              </a:rPr>
              <a:t>Woman</a:t>
            </a:r>
            <a:endParaRPr lang="nb-NO" b="1" dirty="0">
              <a:latin typeface="Arial Narrow" panose="020B0606020202030204" pitchFamily="34" charset="0"/>
            </a:endParaRPr>
          </a:p>
          <a:p>
            <a:endParaRPr lang="nb-NO" dirty="0"/>
          </a:p>
        </p:txBody>
      </p:sp>
      <p:sp>
        <p:nvSpPr>
          <p:cNvPr id="8" name="TekstSylinder 7"/>
          <p:cNvSpPr txBox="1"/>
          <p:nvPr/>
        </p:nvSpPr>
        <p:spPr>
          <a:xfrm>
            <a:off x="576064" y="303039"/>
            <a:ext cx="8676456" cy="461665"/>
          </a:xfrm>
          <a:prstGeom prst="rect">
            <a:avLst/>
          </a:prstGeom>
          <a:noFill/>
        </p:spPr>
        <p:txBody>
          <a:bodyPr wrap="square" rtlCol="0">
            <a:spAutoFit/>
          </a:bodyPr>
          <a:lstStyle/>
          <a:p>
            <a:r>
              <a:rPr lang="en-US" sz="2400" b="1" dirty="0">
                <a:solidFill>
                  <a:srgbClr val="7030A0"/>
                </a:solidFill>
                <a:latin typeface="+mj-lt"/>
              </a:rPr>
              <a:t>71 </a:t>
            </a:r>
            <a:r>
              <a:rPr lang="en-US" sz="2400" b="1" dirty="0" err="1">
                <a:solidFill>
                  <a:srgbClr val="7030A0"/>
                </a:solidFill>
                <a:latin typeface="+mj-lt"/>
              </a:rPr>
              <a:t>kjønnsidentiteter</a:t>
            </a:r>
            <a:r>
              <a:rPr lang="en-US" sz="2400" b="1" dirty="0">
                <a:solidFill>
                  <a:srgbClr val="7030A0"/>
                </a:solidFill>
                <a:latin typeface="+mj-lt"/>
              </a:rPr>
              <a:t> for Facebook-</a:t>
            </a:r>
            <a:r>
              <a:rPr lang="en-US" sz="2400" b="1" dirty="0" err="1">
                <a:solidFill>
                  <a:srgbClr val="7030A0"/>
                </a:solidFill>
                <a:latin typeface="+mj-lt"/>
              </a:rPr>
              <a:t>brukere</a:t>
            </a:r>
            <a:r>
              <a:rPr lang="en-US" sz="2400" b="1" dirty="0">
                <a:solidFill>
                  <a:srgbClr val="7030A0"/>
                </a:solidFill>
                <a:latin typeface="+mj-lt"/>
              </a:rPr>
              <a:t> </a:t>
            </a:r>
            <a:r>
              <a:rPr lang="en-US" sz="2400" b="1" dirty="0" err="1">
                <a:solidFill>
                  <a:srgbClr val="7030A0"/>
                </a:solidFill>
                <a:latin typeface="+mj-lt"/>
              </a:rPr>
              <a:t>i</a:t>
            </a:r>
            <a:r>
              <a:rPr lang="en-US" sz="2400" b="1" dirty="0">
                <a:solidFill>
                  <a:srgbClr val="7030A0"/>
                </a:solidFill>
                <a:latin typeface="+mj-lt"/>
              </a:rPr>
              <a:t> England</a:t>
            </a:r>
            <a:endParaRPr lang="nb-NO" sz="2400" dirty="0">
              <a:solidFill>
                <a:srgbClr val="7030A0"/>
              </a:solidFill>
              <a:latin typeface="+mj-lt"/>
            </a:endParaRPr>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988" y="885202"/>
            <a:ext cx="1235419" cy="1235419"/>
          </a:xfrm>
          <a:prstGeom prst="rect">
            <a:avLst/>
          </a:prstGeom>
        </p:spPr>
      </p:pic>
    </p:spTree>
    <p:extLst>
      <p:ext uri="{BB962C8B-B14F-4D97-AF65-F5344CB8AC3E}">
        <p14:creationId xmlns:p14="http://schemas.microsoft.com/office/powerpoint/2010/main" val="145916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descr="Et bilde som inneholder regnbue, klær, Menneskeansikt, kyss&#10;&#10;Automatisk generert beskrivelse">
            <a:extLst>
              <a:ext uri="{FF2B5EF4-FFF2-40B4-BE49-F238E27FC236}">
                <a16:creationId xmlns:a16="http://schemas.microsoft.com/office/drawing/2014/main" id="{2A968E83-505D-9202-0C6C-EC69820202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6715" y="1151921"/>
            <a:ext cx="4067154" cy="5229407"/>
          </a:xfrm>
          <a:prstGeom prst="rect">
            <a:avLst/>
          </a:prstGeom>
        </p:spPr>
      </p:pic>
      <p:pic>
        <p:nvPicPr>
          <p:cNvPr id="5" name="Bilde 4" descr="Et bilde som inneholder tekst, klær, sky, himmel&#10;&#10;Automatisk generert beskrivelse">
            <a:extLst>
              <a:ext uri="{FF2B5EF4-FFF2-40B4-BE49-F238E27FC236}">
                <a16:creationId xmlns:a16="http://schemas.microsoft.com/office/drawing/2014/main" id="{5CFCE322-9E38-C95B-D970-971D2D7DC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48" y="1120899"/>
            <a:ext cx="4208343" cy="5260429"/>
          </a:xfrm>
          <a:prstGeom prst="rect">
            <a:avLst/>
          </a:prstGeom>
        </p:spPr>
      </p:pic>
      <p:sp>
        <p:nvSpPr>
          <p:cNvPr id="2" name="TekstSylinder 1">
            <a:extLst>
              <a:ext uri="{FF2B5EF4-FFF2-40B4-BE49-F238E27FC236}">
                <a16:creationId xmlns:a16="http://schemas.microsoft.com/office/drawing/2014/main" id="{CCFE0CA1-E78E-4BC8-2166-70B056483BD7}"/>
              </a:ext>
            </a:extLst>
          </p:cNvPr>
          <p:cNvSpPr txBox="1"/>
          <p:nvPr/>
        </p:nvSpPr>
        <p:spPr>
          <a:xfrm>
            <a:off x="827584" y="188640"/>
            <a:ext cx="7416824" cy="646331"/>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To plakater fra Redd Barna</a:t>
            </a:r>
          </a:p>
        </p:txBody>
      </p:sp>
    </p:spTree>
    <p:extLst>
      <p:ext uri="{BB962C8B-B14F-4D97-AF65-F5344CB8AC3E}">
        <p14:creationId xmlns:p14="http://schemas.microsoft.com/office/powerpoint/2010/main" val="71715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7689898-008C-D544-077E-CAED6F782C4B}"/>
              </a:ext>
            </a:extLst>
          </p:cNvPr>
          <p:cNvSpPr txBox="1"/>
          <p:nvPr/>
        </p:nvSpPr>
        <p:spPr>
          <a:xfrm>
            <a:off x="323528" y="188640"/>
            <a:ext cx="8208912" cy="6514669"/>
          </a:xfrm>
          <a:prstGeom prst="rect">
            <a:avLst/>
          </a:prstGeom>
          <a:noFill/>
        </p:spPr>
        <p:txBody>
          <a:bodyPr wrap="square" rtlCol="0">
            <a:spAutoFit/>
          </a:bodyPr>
          <a:lstStyle/>
          <a:p>
            <a:pPr algn="ctr">
              <a:lnSpc>
                <a:spcPct val="107000"/>
              </a:lnSpc>
              <a:spcAft>
                <a:spcPts val="800"/>
              </a:spcAft>
            </a:pPr>
            <a:r>
              <a:rPr lang="nb-NO" sz="3600" b="1" kern="100" dirty="0">
                <a:solidFill>
                  <a:srgbClr val="7030A0"/>
                </a:solidFill>
                <a:effectLst/>
                <a:latin typeface="Arial Black" panose="020B0A04020102020204" pitchFamily="34" charset="0"/>
                <a:ea typeface="Aptos" panose="020B0004020202020204" pitchFamily="34" charset="0"/>
                <a:cs typeface="Times New Roman" panose="02020603050405020304" pitchFamily="18" charset="0"/>
              </a:rPr>
              <a:t>«</a:t>
            </a:r>
            <a:r>
              <a:rPr lang="nb-NO" sz="4000" b="1" kern="100" dirty="0">
                <a:solidFill>
                  <a:srgbClr val="7030A0"/>
                </a:solidFill>
                <a:effectLst/>
                <a:latin typeface="Arial Black" panose="020B0A04020102020204" pitchFamily="34" charset="0"/>
                <a:ea typeface="Aptos" panose="020B0004020202020204" pitchFamily="34" charset="0"/>
                <a:cs typeface="Times New Roman" panose="02020603050405020304" pitchFamily="18" charset="0"/>
              </a:rPr>
              <a:t>Kjønnsmangfold</a:t>
            </a:r>
            <a:r>
              <a:rPr lang="nb-NO" sz="3600" b="1" kern="100" dirty="0">
                <a:solidFill>
                  <a:srgbClr val="7030A0"/>
                </a:solidFill>
                <a:effectLst/>
                <a:latin typeface="Arial Black" panose="020B0A04020102020204" pitchFamily="34" charset="0"/>
                <a:ea typeface="Aptos" panose="020B0004020202020204" pitchFamily="34" charset="0"/>
                <a:cs typeface="Times New Roman" panose="02020603050405020304" pitchFamily="18" charset="0"/>
              </a:rPr>
              <a:t>»</a:t>
            </a:r>
            <a:endParaRPr lang="nb-NO" sz="2400" b="1" kern="100" dirty="0">
              <a:solidFill>
                <a:srgbClr val="7030A0"/>
              </a:solidFill>
              <a:latin typeface="Arial Black" panose="020B0A040201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2200" kern="100" dirty="0">
                <a:effectLst/>
                <a:latin typeface="+mj-lt"/>
                <a:ea typeface="Aptos" panose="020B0004020202020204" pitchFamily="34" charset="0"/>
                <a:cs typeface="Times New Roman" panose="02020603050405020304" pitchFamily="18" charset="0"/>
              </a:rPr>
              <a:t>• Det finnes mange kjønn, og alle har rett til </a:t>
            </a:r>
            <a:br>
              <a:rPr lang="nb-NO" sz="2200" kern="100" dirty="0">
                <a:effectLst/>
                <a:latin typeface="+mj-lt"/>
                <a:ea typeface="Aptos" panose="020B0004020202020204" pitchFamily="34" charset="0"/>
                <a:cs typeface="Times New Roman" panose="02020603050405020304" pitchFamily="18" charset="0"/>
              </a:rPr>
            </a:br>
            <a:r>
              <a:rPr lang="nb-NO" sz="2200" kern="100" dirty="0">
                <a:effectLst/>
                <a:latin typeface="+mj-lt"/>
                <a:ea typeface="Aptos" panose="020B0004020202020204" pitchFamily="34" charset="0"/>
                <a:cs typeface="Times New Roman" panose="02020603050405020304" pitchFamily="18" charset="0"/>
              </a:rPr>
              <a:t>å velge hvilket kjønn de vil være</a:t>
            </a:r>
            <a:r>
              <a:rPr lang="nb-NO" sz="2200" kern="100" dirty="0">
                <a:latin typeface="+mj-lt"/>
                <a:ea typeface="Aptos" panose="020B0004020202020204" pitchFamily="34" charset="0"/>
                <a:cs typeface="Times New Roman" panose="02020603050405020304" pitchFamily="18" charset="0"/>
              </a:rPr>
              <a:t>, også barn. </a:t>
            </a:r>
            <a:endParaRPr lang="nb-NO" sz="2200"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nb-NO" sz="2200" kern="100" dirty="0">
                <a:latin typeface="+mj-lt"/>
                <a:ea typeface="Aptos" panose="020B0004020202020204" pitchFamily="34" charset="0"/>
                <a:cs typeface="Times New Roman" panose="02020603050405020304" pitchFamily="18" charset="0"/>
              </a:rPr>
              <a:t>• Barn bør i tidlig alder lære at kroppen deres </a:t>
            </a:r>
            <a:br>
              <a:rPr lang="nb-NO" sz="2200" kern="100" dirty="0">
                <a:latin typeface="+mj-lt"/>
                <a:ea typeface="Aptos" panose="020B0004020202020204" pitchFamily="34" charset="0"/>
                <a:cs typeface="Times New Roman" panose="02020603050405020304" pitchFamily="18" charset="0"/>
              </a:rPr>
            </a:br>
            <a:r>
              <a:rPr lang="nb-NO" sz="2200" kern="100" dirty="0">
                <a:latin typeface="+mj-lt"/>
                <a:ea typeface="Aptos" panose="020B0004020202020204" pitchFamily="34" charset="0"/>
                <a:cs typeface="Times New Roman" panose="02020603050405020304" pitchFamily="18" charset="0"/>
              </a:rPr>
              <a:t>ikke nødvendigvis sier noe om hvilket kjønn de er. </a:t>
            </a:r>
          </a:p>
          <a:p>
            <a:pPr>
              <a:lnSpc>
                <a:spcPct val="107000"/>
              </a:lnSpc>
              <a:spcAft>
                <a:spcPts val="800"/>
              </a:spcAft>
            </a:pPr>
            <a:r>
              <a:rPr lang="nb-NO" sz="2200" kern="100" dirty="0">
                <a:latin typeface="+mj-lt"/>
                <a:ea typeface="Aptos" panose="020B0004020202020204" pitchFamily="34" charset="0"/>
                <a:cs typeface="Times New Roman" panose="02020603050405020304" pitchFamily="18" charset="0"/>
              </a:rPr>
              <a:t>• </a:t>
            </a:r>
            <a:r>
              <a:rPr lang="nb-NO" sz="2200" kern="100" dirty="0">
                <a:effectLst/>
                <a:latin typeface="+mj-lt"/>
                <a:ea typeface="Aptos" panose="020B0004020202020204" pitchFamily="34" charset="0"/>
                <a:cs typeface="Times New Roman" panose="02020603050405020304" pitchFamily="18" charset="0"/>
              </a:rPr>
              <a:t>Barn bør lære at lege eller jordmor kan ta feil </a:t>
            </a:r>
            <a:br>
              <a:rPr lang="nb-NO" sz="2200" kern="100" dirty="0">
                <a:effectLst/>
                <a:latin typeface="+mj-lt"/>
                <a:ea typeface="Aptos" panose="020B0004020202020204" pitchFamily="34" charset="0"/>
                <a:cs typeface="Times New Roman" panose="02020603050405020304" pitchFamily="18" charset="0"/>
              </a:rPr>
            </a:br>
            <a:r>
              <a:rPr lang="nb-NO" sz="2200" kern="100" dirty="0">
                <a:effectLst/>
                <a:latin typeface="+mj-lt"/>
                <a:ea typeface="Aptos" panose="020B0004020202020204" pitchFamily="34" charset="0"/>
                <a:cs typeface="Times New Roman" panose="02020603050405020304" pitchFamily="18" charset="0"/>
              </a:rPr>
              <a:t>når de ved fødselen ”tildeler” barna kjønnet de er. </a:t>
            </a:r>
          </a:p>
          <a:p>
            <a:pPr>
              <a:lnSpc>
                <a:spcPct val="107000"/>
              </a:lnSpc>
              <a:spcAft>
                <a:spcPts val="800"/>
              </a:spcAft>
            </a:pPr>
            <a:r>
              <a:rPr lang="nb-NO" sz="2200" kern="100" dirty="0">
                <a:effectLst/>
                <a:latin typeface="+mj-lt"/>
                <a:ea typeface="Aptos" panose="020B0004020202020204" pitchFamily="34" charset="0"/>
                <a:cs typeface="Times New Roman" panose="02020603050405020304" pitchFamily="18" charset="0"/>
              </a:rPr>
              <a:t>• Kjønn og kjønnsidentitet er omtrent det samme. </a:t>
            </a:r>
          </a:p>
          <a:p>
            <a:pPr>
              <a:lnSpc>
                <a:spcPct val="107000"/>
              </a:lnSpc>
              <a:spcAft>
                <a:spcPts val="800"/>
              </a:spcAft>
            </a:pPr>
            <a:r>
              <a:rPr lang="nb-NO" sz="2200" kern="100" dirty="0">
                <a:effectLst/>
                <a:latin typeface="+mj-lt"/>
                <a:ea typeface="Aptos" panose="020B0004020202020204" pitchFamily="34" charset="0"/>
                <a:cs typeface="Times New Roman" panose="02020603050405020304" pitchFamily="18" charset="0"/>
              </a:rPr>
              <a:t>• Kroppens 37 tusen milliarder celler med XX- eller XY-kjønnskromosomer</a:t>
            </a:r>
            <a:r>
              <a:rPr lang="nb-NO" sz="2200" kern="100" dirty="0">
                <a:latin typeface="+mj-lt"/>
                <a:ea typeface="Aptos" panose="020B0004020202020204" pitchFamily="34" charset="0"/>
                <a:cs typeface="Times New Roman" panose="02020603050405020304" pitchFamily="18" charset="0"/>
              </a:rPr>
              <a:t>, kjønnsceller og kjønnsorganer </a:t>
            </a:r>
            <a:r>
              <a:rPr lang="nb-NO" sz="2200" kern="100" dirty="0">
                <a:effectLst/>
                <a:latin typeface="+mj-lt"/>
                <a:ea typeface="Aptos" panose="020B0004020202020204" pitchFamily="34" charset="0"/>
                <a:cs typeface="Times New Roman" panose="02020603050405020304" pitchFamily="18" charset="0"/>
              </a:rPr>
              <a:t>avgjør ikke kjønnet vårt; det er det følelser, ønsker og preferanser som gjør. </a:t>
            </a:r>
          </a:p>
          <a:p>
            <a:pPr>
              <a:lnSpc>
                <a:spcPct val="107000"/>
              </a:lnSpc>
              <a:spcAft>
                <a:spcPts val="800"/>
              </a:spcAft>
            </a:pPr>
            <a:r>
              <a:rPr lang="nb-NO" sz="2200" kern="100" dirty="0">
                <a:effectLst/>
                <a:latin typeface="+mj-lt"/>
                <a:ea typeface="Aptos" panose="020B0004020202020204" pitchFamily="34" charset="0"/>
                <a:cs typeface="Times New Roman" panose="02020603050405020304" pitchFamily="18" charset="0"/>
              </a:rPr>
              <a:t>• Det går an å være «født i feil kropp». Det er bare du som vet hvem du er, og om du er «født i feil kropp».</a:t>
            </a:r>
          </a:p>
          <a:p>
            <a:pPr>
              <a:lnSpc>
                <a:spcPct val="107000"/>
              </a:lnSpc>
              <a:spcAft>
                <a:spcPts val="800"/>
              </a:spcAft>
            </a:pPr>
            <a:r>
              <a:rPr lang="nb-NO" sz="2200" kern="100" dirty="0">
                <a:effectLst/>
                <a:latin typeface="+mj-lt"/>
                <a:ea typeface="Aptos" panose="020B0004020202020204" pitchFamily="34" charset="0"/>
                <a:cs typeface="Times New Roman" panose="02020603050405020304" pitchFamily="18" charset="0"/>
              </a:rPr>
              <a:t>• En mann som definerer seg som kvinne, er en virkelig kvinne og </a:t>
            </a:r>
            <a:r>
              <a:rPr lang="nb-NO" sz="2200" kern="100" dirty="0">
                <a:latin typeface="+mj-lt"/>
                <a:ea typeface="Aptos" panose="020B0004020202020204" pitchFamily="34" charset="0"/>
                <a:cs typeface="Times New Roman" panose="02020603050405020304" pitchFamily="18" charset="0"/>
              </a:rPr>
              <a:t>må få tilgang til </a:t>
            </a:r>
            <a:r>
              <a:rPr lang="nb-NO" sz="2200" kern="100" dirty="0">
                <a:effectLst/>
                <a:latin typeface="+mj-lt"/>
                <a:ea typeface="Aptos" panose="020B0004020202020204" pitchFamily="34" charset="0"/>
                <a:cs typeface="Times New Roman" panose="02020603050405020304" pitchFamily="18" charset="0"/>
              </a:rPr>
              <a:t>kvinnegarderober, kvinnefengsler, m.m.</a:t>
            </a:r>
          </a:p>
        </p:txBody>
      </p:sp>
      <p:pic>
        <p:nvPicPr>
          <p:cNvPr id="4" name="Bilde 3" descr="Et bilde som inneholder utendørs, person, snø, klær&#10;&#10;KI-generert innhold kan være feil.">
            <a:extLst>
              <a:ext uri="{FF2B5EF4-FFF2-40B4-BE49-F238E27FC236}">
                <a16:creationId xmlns:a16="http://schemas.microsoft.com/office/drawing/2014/main" id="{154D0C8A-D967-660E-BB38-F604CFE1C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3471" y="1124744"/>
            <a:ext cx="3934001" cy="2592288"/>
          </a:xfrm>
          <a:prstGeom prst="rect">
            <a:avLst/>
          </a:prstGeom>
        </p:spPr>
      </p:pic>
    </p:spTree>
    <p:extLst>
      <p:ext uri="{BB962C8B-B14F-4D97-AF65-F5344CB8AC3E}">
        <p14:creationId xmlns:p14="http://schemas.microsoft.com/office/powerpoint/2010/main" val="36170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7447F5D-4E7E-25EA-A71B-1F3FF414D253}"/>
              </a:ext>
            </a:extLst>
          </p:cNvPr>
          <p:cNvSpPr txBox="1"/>
          <p:nvPr/>
        </p:nvSpPr>
        <p:spPr>
          <a:xfrm>
            <a:off x="539552" y="188640"/>
            <a:ext cx="8568952" cy="6857839"/>
          </a:xfrm>
          <a:prstGeom prst="rect">
            <a:avLst/>
          </a:prstGeom>
          <a:noFill/>
        </p:spPr>
        <p:txBody>
          <a:bodyPr wrap="square" rtlCol="0">
            <a:spAutoFit/>
          </a:bodyPr>
          <a:lstStyle/>
          <a:p>
            <a:pPr algn="ctr">
              <a:lnSpc>
                <a:spcPct val="107000"/>
              </a:lnSpc>
              <a:spcAft>
                <a:spcPts val="800"/>
              </a:spcAft>
              <a:buNone/>
            </a:pPr>
            <a:r>
              <a:rPr lang="nb-NO" sz="4400" b="1" kern="100" dirty="0">
                <a:solidFill>
                  <a:srgbClr val="7030A0"/>
                </a:solidFill>
                <a:effectLst/>
                <a:latin typeface="Arial Black" panose="020B0A04020102020204" pitchFamily="34" charset="0"/>
                <a:ea typeface="Aptos" panose="020B0004020202020204" pitchFamily="34" charset="0"/>
                <a:cs typeface="Times New Roman" panose="02020603050405020304" pitchFamily="18" charset="0"/>
              </a:rPr>
              <a:t> Seksualitetsmangfold</a:t>
            </a:r>
            <a:endParaRPr lang="nb-NO" sz="2800" kern="100" dirty="0">
              <a:solidFill>
                <a:srgbClr val="7030A0"/>
              </a:solidFill>
              <a:effectLst/>
              <a:latin typeface="Arial Black" panose="020B0A040201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2300" kern="100" dirty="0">
                <a:effectLst/>
                <a:latin typeface="+mj-lt"/>
                <a:ea typeface="Aptos" panose="020B0004020202020204" pitchFamily="34" charset="0"/>
                <a:cs typeface="Times New Roman" panose="02020603050405020304" pitchFamily="18" charset="0"/>
              </a:rPr>
              <a:t>	• Ekteskapet mellom mann og kvinne er bare en 		 	  </a:t>
            </a:r>
            <a:r>
              <a:rPr lang="nb-NO" sz="2300" kern="100" dirty="0">
                <a:latin typeface="+mj-lt"/>
                <a:ea typeface="Aptos" panose="020B0004020202020204" pitchFamily="34" charset="0"/>
                <a:cs typeface="Times New Roman" panose="02020603050405020304" pitchFamily="18" charset="0"/>
              </a:rPr>
              <a:t>normalvariant blant </a:t>
            </a:r>
            <a:r>
              <a:rPr lang="nb-NO" sz="2300" kern="100" dirty="0">
                <a:effectLst/>
                <a:latin typeface="+mj-lt"/>
                <a:ea typeface="Aptos" panose="020B0004020202020204" pitchFamily="34" charset="0"/>
                <a:cs typeface="Times New Roman" panose="02020603050405020304" pitchFamily="18" charset="0"/>
              </a:rPr>
              <a:t>andre like verdifulle samlivsformer. </a:t>
            </a:r>
          </a:p>
          <a:p>
            <a:pPr>
              <a:lnSpc>
                <a:spcPct val="107000"/>
              </a:lnSpc>
              <a:spcAft>
                <a:spcPts val="800"/>
              </a:spcAft>
            </a:pPr>
            <a:r>
              <a:rPr lang="nb-NO" sz="2300" kern="100" dirty="0">
                <a:latin typeface="+mj-lt"/>
                <a:ea typeface="Aptos" panose="020B0004020202020204" pitchFamily="34" charset="0"/>
                <a:cs typeface="Times New Roman" panose="02020603050405020304" pitchFamily="18" charset="0"/>
              </a:rPr>
              <a:t>	• Polyamorøse forhold og polygami er en naturlig del av 		  det positive fargerike mangfoldet.</a:t>
            </a:r>
          </a:p>
          <a:p>
            <a:pPr>
              <a:lnSpc>
                <a:spcPct val="107000"/>
              </a:lnSpc>
              <a:spcAft>
                <a:spcPts val="800"/>
              </a:spcAft>
            </a:pPr>
            <a:r>
              <a:rPr lang="nb-NO" sz="2300" kern="100" dirty="0">
                <a:latin typeface="+mj-lt"/>
                <a:ea typeface="Aptos" panose="020B0004020202020204" pitchFamily="34" charset="0"/>
                <a:cs typeface="Times New Roman" panose="02020603050405020304" pitchFamily="18" charset="0"/>
              </a:rPr>
              <a:t>• «Åpne forhold» der paret gir hverandre frihet til å ha sex også med andre, er verken uetisk eller definert som utroskap. </a:t>
            </a:r>
          </a:p>
          <a:p>
            <a:pPr>
              <a:lnSpc>
                <a:spcPct val="107000"/>
              </a:lnSpc>
              <a:spcAft>
                <a:spcPts val="800"/>
              </a:spcAft>
            </a:pPr>
            <a:r>
              <a:rPr lang="nb-NO" sz="2300" kern="100" dirty="0">
                <a:effectLst/>
                <a:latin typeface="+mj-lt"/>
                <a:ea typeface="Aptos" panose="020B0004020202020204" pitchFamily="34" charset="0"/>
                <a:cs typeface="Times New Roman" panose="02020603050405020304" pitchFamily="18" charset="0"/>
              </a:rPr>
              <a:t>• BDSM og sadomasochisme er en naturlig del av mangfoldet. </a:t>
            </a:r>
          </a:p>
          <a:p>
            <a:pPr>
              <a:lnSpc>
                <a:spcPct val="107000"/>
              </a:lnSpc>
              <a:spcAft>
                <a:spcPts val="800"/>
              </a:spcAft>
            </a:pPr>
            <a:r>
              <a:rPr lang="nb-NO" sz="2300" kern="100" dirty="0">
                <a:effectLst/>
                <a:latin typeface="+mj-lt"/>
                <a:ea typeface="Aptos" panose="020B0004020202020204" pitchFamily="34" charset="0"/>
                <a:cs typeface="Times New Roman" panose="02020603050405020304" pitchFamily="18" charset="0"/>
              </a:rPr>
              <a:t>• Tilfeldig og uforpliktende sex med mange seksualpartnere er sunt og positivt</a:t>
            </a:r>
            <a:endParaRPr lang="nb-NO" sz="2300" kern="100" dirty="0">
              <a:latin typeface="+mj-lt"/>
              <a:ea typeface="Aptos" panose="020B0004020202020204" pitchFamily="34" charset="0"/>
              <a:cs typeface="Times New Roman" panose="02020603050405020304" pitchFamily="18" charset="0"/>
            </a:endParaRPr>
          </a:p>
          <a:p>
            <a:pPr>
              <a:lnSpc>
                <a:spcPct val="107000"/>
              </a:lnSpc>
              <a:spcAft>
                <a:spcPts val="800"/>
              </a:spcAft>
            </a:pPr>
            <a:r>
              <a:rPr lang="nb-NO" sz="2300" kern="100" dirty="0">
                <a:latin typeface="+mj-lt"/>
                <a:ea typeface="Aptos" panose="020B0004020202020204" pitchFamily="34" charset="0"/>
                <a:cs typeface="Times New Roman" panose="02020603050405020304" pitchFamily="18" charset="0"/>
              </a:rPr>
              <a:t>• Barn trenger ingen far. Derfor er det positivt at loven legger til rette for at single kvinner kan føde farløse barn betalt av staten. </a:t>
            </a:r>
          </a:p>
          <a:p>
            <a:pPr>
              <a:lnSpc>
                <a:spcPct val="107000"/>
              </a:lnSpc>
              <a:spcAft>
                <a:spcPts val="800"/>
              </a:spcAft>
            </a:pPr>
            <a:r>
              <a:rPr lang="nb-NO" sz="2300" kern="100" dirty="0">
                <a:effectLst/>
                <a:latin typeface="+mj-lt"/>
                <a:ea typeface="Aptos" panose="020B0004020202020204" pitchFamily="34" charset="0"/>
                <a:cs typeface="Times New Roman" panose="02020603050405020304" pitchFamily="18" charset="0"/>
              </a:rPr>
              <a:t>• Ingen samlivsformer er mer barnevennlige enn andre</a:t>
            </a:r>
            <a:r>
              <a:rPr lang="nb-NO" sz="2300" kern="100" dirty="0">
                <a:latin typeface="+mj-lt"/>
                <a:ea typeface="Aptos" panose="020B0004020202020204" pitchFamily="34" charset="0"/>
                <a:cs typeface="Times New Roman" panose="02020603050405020304" pitchFamily="18" charset="0"/>
              </a:rPr>
              <a:t>.</a:t>
            </a:r>
            <a:endParaRPr lang="nb-NO" sz="2300"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b-NO" dirty="0"/>
              <a:t> </a:t>
            </a:r>
          </a:p>
        </p:txBody>
      </p:sp>
      <p:pic>
        <p:nvPicPr>
          <p:cNvPr id="4" name="Bilde 3" descr="Et bilde som inneholder sirkel, Grafikk, Font, Fargerikt&#10;&#10;KI-generert innhold kan være feil.">
            <a:extLst>
              <a:ext uri="{FF2B5EF4-FFF2-40B4-BE49-F238E27FC236}">
                <a16:creationId xmlns:a16="http://schemas.microsoft.com/office/drawing/2014/main" id="{9329C1DF-C967-B7D3-6E0A-CC66F8DD0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92" y="404664"/>
            <a:ext cx="2226939" cy="2226939"/>
          </a:xfrm>
          <a:prstGeom prst="rect">
            <a:avLst/>
          </a:prstGeom>
        </p:spPr>
      </p:pic>
    </p:spTree>
    <p:extLst>
      <p:ext uri="{BB962C8B-B14F-4D97-AF65-F5344CB8AC3E}">
        <p14:creationId xmlns:p14="http://schemas.microsoft.com/office/powerpoint/2010/main" val="21692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539552" y="44626"/>
            <a:ext cx="8496944" cy="6009337"/>
          </a:xfrm>
          <a:prstGeom prst="rect">
            <a:avLst/>
          </a:prstGeom>
          <a:noFill/>
        </p:spPr>
        <p:txBody>
          <a:bodyPr wrap="square" rtlCol="0">
            <a:spAutoFit/>
          </a:bodyPr>
          <a:lstStyle/>
          <a:p>
            <a:pPr algn="ctr"/>
            <a:endParaRPr lang="nb-NO" b="1" i="1" dirty="0">
              <a:solidFill>
                <a:srgbClr val="C00000"/>
              </a:solidFill>
              <a:latin typeface="+mj-lt"/>
            </a:endParaRPr>
          </a:p>
          <a:p>
            <a:pPr algn="ctr"/>
            <a:r>
              <a:rPr lang="nb-NO" sz="4000" b="1" dirty="0">
                <a:solidFill>
                  <a:srgbClr val="7030A0"/>
                </a:solidFill>
                <a:latin typeface="Arial Black" panose="020B0A04020102020204" pitchFamily="34" charset="0"/>
              </a:rPr>
              <a:t>En liten ordliste</a:t>
            </a:r>
          </a:p>
          <a:p>
            <a:pPr algn="ctr"/>
            <a:r>
              <a:rPr lang="nb-NO" sz="2400" b="1" i="1" dirty="0">
                <a:latin typeface="+mj-lt"/>
              </a:rPr>
              <a:t>Noen vanlige ord og begreper i samlivsdebatten</a:t>
            </a:r>
          </a:p>
          <a:p>
            <a:pPr algn="ctr"/>
            <a:endParaRPr lang="nb-NO" sz="1600" dirty="0">
              <a:latin typeface="+mj-lt"/>
            </a:endParaRPr>
          </a:p>
          <a:p>
            <a:r>
              <a:rPr lang="nb-NO" sz="2200" b="1" dirty="0">
                <a:latin typeface="Arial" panose="020B0604020202020204" pitchFamily="34" charset="0"/>
                <a:cs typeface="Arial" panose="020B0604020202020204" pitchFamily="34" charset="0"/>
              </a:rPr>
              <a:t>1. Seksuell orientering/legning </a:t>
            </a:r>
            <a:r>
              <a:rPr lang="nb-NO" sz="2200" dirty="0">
                <a:latin typeface="Arial" panose="020B0604020202020204" pitchFamily="34" charset="0"/>
                <a:cs typeface="Arial" panose="020B0604020202020204" pitchFamily="34" charset="0"/>
              </a:rPr>
              <a:t>handler om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hvem vi blir seksuelt tiltrukket av og forelsket i.</a:t>
            </a:r>
            <a:r>
              <a:rPr lang="nb-NO" sz="1600" dirty="0">
                <a:latin typeface="Arial" panose="020B0604020202020204" pitchFamily="34" charset="0"/>
                <a:cs typeface="Arial" panose="020B0604020202020204" pitchFamily="34" charset="0"/>
              </a:rPr>
              <a:t> </a:t>
            </a:r>
            <a:endParaRPr lang="nb-NO" sz="1100" dirty="0">
              <a:latin typeface="Arial" panose="020B0604020202020204" pitchFamily="34" charset="0"/>
              <a:cs typeface="Arial" panose="020B0604020202020204" pitchFamily="34" charset="0"/>
            </a:endParaRPr>
          </a:p>
          <a:p>
            <a:endParaRPr lang="nb-NO" sz="14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2. Kjønnsidentitet: </a:t>
            </a:r>
            <a:r>
              <a:rPr lang="nb-NO" sz="2200" dirty="0">
                <a:latin typeface="Arial" panose="020B0604020202020204" pitchFamily="34" charset="0"/>
                <a:cs typeface="Arial" panose="020B0604020202020204" pitchFamily="34" charset="0"/>
              </a:rPr>
              <a:t>En persons selvopplevde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kjønn, det vil si hva vedkommende føler seg som,</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eller ønsker å være.</a:t>
            </a:r>
          </a:p>
          <a:p>
            <a:br>
              <a:rPr lang="nb-NO" sz="140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3. Kjønnsuttrykk: </a:t>
            </a:r>
            <a:r>
              <a:rPr lang="nb-NO" sz="2200" dirty="0">
                <a:latin typeface="Arial" panose="020B0604020202020204" pitchFamily="34" charset="0"/>
                <a:cs typeface="Arial" panose="020B0604020202020204" pitchFamily="34" charset="0"/>
              </a:rPr>
              <a:t>Måten man uttrykker sitt kjønn på gjennom </a:t>
            </a:r>
          </a:p>
          <a:p>
            <a:r>
              <a:rPr lang="nb-NO" sz="2200" dirty="0">
                <a:latin typeface="Arial" panose="020B0604020202020204" pitchFamily="34" charset="0"/>
                <a:cs typeface="Arial" panose="020B0604020202020204" pitchFamily="34" charset="0"/>
              </a:rPr>
              <a:t>f.eks. klær, kroppsspråk, frisyre, stemme og sosial atferd.</a:t>
            </a:r>
          </a:p>
          <a:p>
            <a:endParaRPr lang="nb-NO" sz="12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4. </a:t>
            </a:r>
            <a:r>
              <a:rPr lang="nb-NO" sz="2200" b="1" dirty="0" err="1">
                <a:latin typeface="Arial" panose="020B0604020202020204" pitchFamily="34" charset="0"/>
                <a:cs typeface="Arial" panose="020B0604020202020204" pitchFamily="34" charset="0"/>
              </a:rPr>
              <a:t>Transperson</a:t>
            </a:r>
            <a:r>
              <a:rPr lang="nb-NO" sz="2200" b="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En person som helt eller delvis ikke </a:t>
            </a:r>
          </a:p>
          <a:p>
            <a:r>
              <a:rPr lang="nb-NO" sz="2200" dirty="0">
                <a:latin typeface="Arial" panose="020B0604020202020204" pitchFamily="34" charset="0"/>
                <a:cs typeface="Arial" panose="020B0604020202020204" pitchFamily="34" charset="0"/>
              </a:rPr>
              <a:t>identifiserer seg med det biologiske kjønnet en er født med.</a:t>
            </a:r>
          </a:p>
          <a:p>
            <a:endParaRPr lang="nb-NO" sz="2200" dirty="0">
              <a:latin typeface="Arial" panose="020B0604020202020204" pitchFamily="34" charset="0"/>
              <a:cs typeface="Arial" panose="020B0604020202020204" pitchFamily="34" charset="0"/>
            </a:endParaRPr>
          </a:p>
          <a:p>
            <a:endParaRPr lang="nb-NO" sz="1050" dirty="0">
              <a:latin typeface="Arial" panose="020B0604020202020204" pitchFamily="34" charset="0"/>
              <a:cs typeface="Arial" panose="020B0604020202020204" pitchFamily="34" charset="0"/>
            </a:endParaRPr>
          </a:p>
          <a:p>
            <a:endParaRPr lang="nb-NO" sz="1600" dirty="0">
              <a:latin typeface="Arial" panose="020B0604020202020204" pitchFamily="34" charset="0"/>
              <a:cs typeface="Arial" panose="020B0604020202020204" pitchFamily="34" charset="0"/>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786426"/>
            <a:ext cx="1505248" cy="1498558"/>
          </a:xfrm>
          <a:prstGeom prst="rect">
            <a:avLst/>
          </a:prstGeom>
        </p:spPr>
      </p:pic>
    </p:spTree>
    <p:extLst>
      <p:ext uri="{BB962C8B-B14F-4D97-AF65-F5344CB8AC3E}">
        <p14:creationId xmlns:p14="http://schemas.microsoft.com/office/powerpoint/2010/main" val="15424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5F3E5FA-5748-D044-1896-FEA00E7017AE}"/>
              </a:ext>
            </a:extLst>
          </p:cNvPr>
          <p:cNvSpPr txBox="1"/>
          <p:nvPr/>
        </p:nvSpPr>
        <p:spPr>
          <a:xfrm>
            <a:off x="251520" y="197537"/>
            <a:ext cx="8640960" cy="7335919"/>
          </a:xfrm>
          <a:prstGeom prst="rect">
            <a:avLst/>
          </a:prstGeom>
          <a:noFill/>
        </p:spPr>
        <p:txBody>
          <a:bodyPr wrap="square" rtlCol="0">
            <a:spAutoFit/>
          </a:bodyPr>
          <a:lstStyle/>
          <a:p>
            <a:pPr algn="ctr"/>
            <a:r>
              <a:rPr lang="nb-NO" sz="3200" dirty="0">
                <a:solidFill>
                  <a:srgbClr val="7030A0"/>
                </a:solidFill>
                <a:latin typeface="Arial Black" panose="020B0A04020102020204" pitchFamily="34" charset="0"/>
              </a:rPr>
              <a:t>Hvordan kan vi tale barnas sak </a:t>
            </a:r>
          </a:p>
          <a:p>
            <a:pPr algn="ctr"/>
            <a:r>
              <a:rPr lang="nb-NO" sz="2200" b="1" dirty="0">
                <a:solidFill>
                  <a:schemeClr val="tx1">
                    <a:lumMod val="95000"/>
                    <a:lumOff val="5000"/>
                  </a:schemeClr>
                </a:solidFill>
                <a:latin typeface="+mj-lt"/>
              </a:rPr>
              <a:t>i spørsmål om kjønn og seksualitet i vår kjønnsforvirrede tid?</a:t>
            </a:r>
          </a:p>
          <a:p>
            <a:endParaRPr lang="nb-NO" dirty="0"/>
          </a:p>
          <a:p>
            <a:pPr marL="342900" indent="-342900">
              <a:lnSpc>
                <a:spcPct val="107000"/>
              </a:lnSpc>
              <a:spcAft>
                <a:spcPts val="800"/>
              </a:spcAft>
              <a:buFont typeface="Arial" panose="020B0604020202020204" pitchFamily="34" charset="0"/>
              <a:buChar char="•"/>
            </a:pPr>
            <a:r>
              <a:rPr lang="nb-NO" sz="2400" b="1" kern="100" dirty="0">
                <a:solidFill>
                  <a:srgbClr val="C00000"/>
                </a:solidFill>
                <a:effectLst/>
                <a:latin typeface="+mj-lt"/>
                <a:ea typeface="Calibri" panose="020F0502020204030204" pitchFamily="34" charset="0"/>
                <a:cs typeface="Times New Roman" panose="02020603050405020304" pitchFamily="18" charset="0"/>
              </a:rPr>
              <a:t>Skaff deg kunnskap. </a:t>
            </a:r>
            <a:r>
              <a:rPr lang="nb-NO" kern="100" dirty="0">
                <a:effectLst/>
                <a:latin typeface="+mj-lt"/>
                <a:ea typeface="Calibri" panose="020F0502020204030204" pitchFamily="34" charset="0"/>
                <a:cs typeface="Times New Roman" panose="02020603050405020304" pitchFamily="18" charset="0"/>
              </a:rPr>
              <a:t>Kunnskap skaper trygghet og frimodighet, og den hjelper oss ut av frykten og tausheten.</a:t>
            </a:r>
          </a:p>
          <a:p>
            <a:pPr marL="342900" indent="-342900">
              <a:lnSpc>
                <a:spcPct val="107000"/>
              </a:lnSpc>
              <a:spcAft>
                <a:spcPts val="800"/>
              </a:spcAft>
              <a:buFont typeface="Arial" panose="020B0604020202020204" pitchFamily="34" charset="0"/>
              <a:buChar char="•"/>
            </a:pPr>
            <a:r>
              <a:rPr lang="nb-NO" sz="2400" b="1" kern="100" dirty="0">
                <a:solidFill>
                  <a:srgbClr val="C00000"/>
                </a:solidFill>
                <a:latin typeface="+mj-lt"/>
                <a:ea typeface="Calibri" panose="020F0502020204030204" pitchFamily="34" charset="0"/>
                <a:cs typeface="Times New Roman" panose="02020603050405020304" pitchFamily="18" charset="0"/>
              </a:rPr>
              <a:t>Sett deg et mål </a:t>
            </a:r>
            <a:r>
              <a:rPr lang="nb-NO" kern="100" dirty="0">
                <a:effectLst/>
                <a:latin typeface="+mj-lt"/>
                <a:ea typeface="Calibri" panose="020F0502020204030204" pitchFamily="34" charset="0"/>
                <a:cs typeface="Times New Roman" panose="02020603050405020304" pitchFamily="18" charset="0"/>
              </a:rPr>
              <a:t>for å øke kunnskapen din, bruk f.eks. 30 minutter i uka fram mot jul. Bruk ressursene på morfarbarn.no og andre gode nettsteder. </a:t>
            </a:r>
            <a:br>
              <a:rPr lang="nb-NO" kern="100" dirty="0">
                <a:effectLst/>
                <a:latin typeface="+mj-lt"/>
                <a:ea typeface="Calibri" panose="020F0502020204030204" pitchFamily="34" charset="0"/>
                <a:cs typeface="Times New Roman" panose="02020603050405020304" pitchFamily="18" charset="0"/>
              </a:rPr>
            </a:br>
            <a:r>
              <a:rPr lang="nb-NO" kern="100" dirty="0">
                <a:effectLst/>
                <a:latin typeface="+mj-lt"/>
                <a:ea typeface="Calibri" panose="020F0502020204030204" pitchFamily="34" charset="0"/>
                <a:cs typeface="Times New Roman" panose="02020603050405020304" pitchFamily="18" charset="0"/>
              </a:rPr>
              <a:t>(Se eget ark med 8 norske og 5 engelske nettadresser.)</a:t>
            </a:r>
          </a:p>
          <a:p>
            <a:pPr marL="342900" indent="-342900">
              <a:lnSpc>
                <a:spcPct val="107000"/>
              </a:lnSpc>
              <a:spcAft>
                <a:spcPts val="800"/>
              </a:spcAft>
              <a:buFont typeface="Arial" panose="020B0604020202020204" pitchFamily="34" charset="0"/>
              <a:buChar char="•"/>
            </a:pPr>
            <a:r>
              <a:rPr lang="nb-NO" sz="2400" b="1" kern="100" dirty="0">
                <a:solidFill>
                  <a:srgbClr val="C00000"/>
                </a:solidFill>
                <a:latin typeface="+mj-lt"/>
                <a:ea typeface="Calibri" panose="020F0502020204030204" pitchFamily="34" charset="0"/>
                <a:cs typeface="Times New Roman" panose="02020603050405020304" pitchFamily="18" charset="0"/>
              </a:rPr>
              <a:t>Motivasjonen din</a:t>
            </a:r>
            <a:r>
              <a:rPr lang="nb-NO" kern="100" dirty="0">
                <a:solidFill>
                  <a:srgbClr val="C00000"/>
                </a:solidFill>
                <a:effectLst/>
                <a:latin typeface="+mj-lt"/>
                <a:ea typeface="Calibri" panose="020F0502020204030204" pitchFamily="34" charset="0"/>
                <a:cs typeface="Times New Roman" panose="02020603050405020304" pitchFamily="18" charset="0"/>
              </a:rPr>
              <a:t> </a:t>
            </a:r>
            <a:r>
              <a:rPr lang="nb-NO" kern="100" dirty="0">
                <a:effectLst/>
                <a:latin typeface="+mj-lt"/>
                <a:ea typeface="Calibri" panose="020F0502020204030204" pitchFamily="34" charset="0"/>
                <a:cs typeface="Times New Roman" panose="02020603050405020304" pitchFamily="18" charset="0"/>
              </a:rPr>
              <a:t>og målet ditt bør være at du blir i stand til å hjelpe barna og barnebarna dine med å forstå og begrunne sannhetene om kjønn og seksualitet, ekteskap og familie.</a:t>
            </a: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Dann en studiegruppe eller ressursgruppe </a:t>
            </a:r>
            <a:r>
              <a:rPr lang="nb-NO" kern="100" dirty="0">
                <a:effectLst/>
                <a:latin typeface="+mj-lt"/>
                <a:ea typeface="Calibri" panose="020F0502020204030204" pitchFamily="34" charset="0"/>
                <a:cs typeface="Times New Roman" panose="02020603050405020304" pitchFamily="18" charset="0"/>
              </a:rPr>
              <a:t>med noen venner eller med 2-3 personer fra menigheten din. </a:t>
            </a: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Oppmuntre lederne dine </a:t>
            </a:r>
            <a:r>
              <a:rPr lang="nb-NO" kern="100" dirty="0">
                <a:latin typeface="+mj-lt"/>
                <a:ea typeface="Calibri" panose="020F0502020204030204" pitchFamily="34" charset="0"/>
                <a:cs typeface="Times New Roman" panose="02020603050405020304" pitchFamily="18" charset="0"/>
              </a:rPr>
              <a:t>til å bryte tausheten og legge til rette for at tematikken blir undervist regelmessig.</a:t>
            </a: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Husk</a:t>
            </a:r>
            <a:r>
              <a:rPr lang="nb-NO" b="1" kern="100" dirty="0">
                <a:latin typeface="+mj-lt"/>
                <a:ea typeface="Calibri" panose="020F0502020204030204" pitchFamily="34" charset="0"/>
                <a:cs typeface="Times New Roman" panose="02020603050405020304" pitchFamily="18" charset="0"/>
              </a:rPr>
              <a:t> </a:t>
            </a:r>
            <a:r>
              <a:rPr lang="nb-NO" kern="100" dirty="0">
                <a:latin typeface="+mj-lt"/>
                <a:ea typeface="Calibri" panose="020F0502020204030204" pitchFamily="34" charset="0"/>
                <a:cs typeface="Times New Roman" panose="02020603050405020304" pitchFamily="18" charset="0"/>
              </a:rPr>
              <a:t>at våre meningsmotstandere </a:t>
            </a:r>
            <a:r>
              <a:rPr lang="nb-NO" kern="100" dirty="0">
                <a:effectLst/>
                <a:latin typeface="+mj-lt"/>
                <a:ea typeface="Calibri" panose="020F0502020204030204" pitchFamily="34" charset="0"/>
                <a:cs typeface="Times New Roman" panose="02020603050405020304" pitchFamily="18" charset="0"/>
              </a:rPr>
              <a:t>er medmennesker som Gud elsker, de er ikke fiender.</a:t>
            </a:r>
          </a:p>
          <a:p>
            <a:pPr marL="285750" indent="-285750">
              <a:buFont typeface="Arial" panose="020B0604020202020204" pitchFamily="34" charset="0"/>
              <a:buChar char="•"/>
            </a:pPr>
            <a:endParaRPr lang="nb-NO" sz="2400" dirty="0"/>
          </a:p>
          <a:p>
            <a:endParaRPr lang="nb-NO" dirty="0"/>
          </a:p>
        </p:txBody>
      </p:sp>
    </p:spTree>
    <p:extLst>
      <p:ext uri="{BB962C8B-B14F-4D97-AF65-F5344CB8AC3E}">
        <p14:creationId xmlns:p14="http://schemas.microsoft.com/office/powerpoint/2010/main" val="3048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7FAFF3F-8907-A0DB-0121-C3D65A2E4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70" y="618436"/>
            <a:ext cx="4305809" cy="2522532"/>
          </a:xfrm>
          <a:prstGeom prst="rect">
            <a:avLst/>
          </a:prstGeom>
        </p:spPr>
      </p:pic>
      <p:pic>
        <p:nvPicPr>
          <p:cNvPr id="5" name="Picture 4" descr="Bilderesultat for polyamory">
            <a:extLst>
              <a:ext uri="{FF2B5EF4-FFF2-40B4-BE49-F238E27FC236}">
                <a16:creationId xmlns:a16="http://schemas.microsoft.com/office/drawing/2014/main" id="{70B00B14-1DD7-3966-23EE-4641BD132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89" y="2382803"/>
            <a:ext cx="2373390" cy="1333544"/>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D3B82A56-3D0E-480B-C1F3-FB9594BDFF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502" y="1620676"/>
            <a:ext cx="3976237" cy="3152409"/>
          </a:xfrm>
          <a:prstGeom prst="rect">
            <a:avLst/>
          </a:prstGeom>
        </p:spPr>
      </p:pic>
      <p:pic>
        <p:nvPicPr>
          <p:cNvPr id="7" name="Bilde 6" descr="Et bilde som inneholder klær, person, utendørs, sko&#10;&#10;Automatisk generert beskrivelse">
            <a:extLst>
              <a:ext uri="{FF2B5EF4-FFF2-40B4-BE49-F238E27FC236}">
                <a16:creationId xmlns:a16="http://schemas.microsoft.com/office/drawing/2014/main" id="{72CAF8E6-91CC-540D-9FAA-6974BA48A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616" y="3573016"/>
            <a:ext cx="4265744" cy="2843829"/>
          </a:xfrm>
          <a:prstGeom prst="rect">
            <a:avLst/>
          </a:prstGeom>
        </p:spPr>
      </p:pic>
    </p:spTree>
    <p:extLst>
      <p:ext uri="{BB962C8B-B14F-4D97-AF65-F5344CB8AC3E}">
        <p14:creationId xmlns:p14="http://schemas.microsoft.com/office/powerpoint/2010/main" val="175604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5F3E5FA-5748-D044-1896-FEA00E7017AE}"/>
              </a:ext>
            </a:extLst>
          </p:cNvPr>
          <p:cNvSpPr txBox="1"/>
          <p:nvPr/>
        </p:nvSpPr>
        <p:spPr>
          <a:xfrm>
            <a:off x="251520" y="243202"/>
            <a:ext cx="8640960" cy="7800662"/>
          </a:xfrm>
          <a:prstGeom prst="rect">
            <a:avLst/>
          </a:prstGeom>
          <a:noFill/>
        </p:spPr>
        <p:txBody>
          <a:bodyPr wrap="square" rtlCol="0">
            <a:spAutoFit/>
          </a:bodyPr>
          <a:lstStyle/>
          <a:p>
            <a:pPr algn="ctr"/>
            <a:r>
              <a:rPr lang="nb-NO" sz="3200" dirty="0">
                <a:solidFill>
                  <a:srgbClr val="7030A0"/>
                </a:solidFill>
                <a:latin typeface="Arial Black" panose="020B0A04020102020204" pitchFamily="34" charset="0"/>
              </a:rPr>
              <a:t>Hvordan kan vi tale barnas sak? </a:t>
            </a:r>
            <a:r>
              <a:rPr lang="nb-NO" sz="2000" dirty="0">
                <a:solidFill>
                  <a:srgbClr val="7030A0"/>
                </a:solidFill>
                <a:latin typeface="Arial Black" panose="020B0A04020102020204" pitchFamily="34" charset="0"/>
              </a:rPr>
              <a:t>(forts.)</a:t>
            </a:r>
          </a:p>
          <a:p>
            <a:pPr algn="ctr"/>
            <a:r>
              <a:rPr lang="nb-NO" sz="2200" b="1" dirty="0">
                <a:solidFill>
                  <a:schemeClr val="tx1">
                    <a:lumMod val="95000"/>
                    <a:lumOff val="5000"/>
                  </a:schemeClr>
                </a:solidFill>
                <a:latin typeface="+mj-lt"/>
              </a:rPr>
              <a:t>- i spørsmål om kjønn og seksualitet i vår kjønnsforvirrede tid</a:t>
            </a:r>
          </a:p>
          <a:p>
            <a:endParaRPr lang="nb-NO" dirty="0"/>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Husk</a:t>
            </a:r>
            <a:r>
              <a:rPr lang="nb-NO" b="1" kern="100" dirty="0">
                <a:latin typeface="+mj-lt"/>
                <a:ea typeface="Calibri" panose="020F0502020204030204" pitchFamily="34" charset="0"/>
                <a:cs typeface="Times New Roman" panose="02020603050405020304" pitchFamily="18" charset="0"/>
              </a:rPr>
              <a:t> </a:t>
            </a:r>
            <a:r>
              <a:rPr lang="nb-NO" kern="100" dirty="0">
                <a:latin typeface="+mj-lt"/>
                <a:ea typeface="Calibri" panose="020F0502020204030204" pitchFamily="34" charset="0"/>
                <a:cs typeface="Times New Roman" panose="02020603050405020304" pitchFamily="18" charset="0"/>
              </a:rPr>
              <a:t>at våre meningsmotstandere </a:t>
            </a:r>
            <a:r>
              <a:rPr lang="nb-NO" sz="1800" kern="100" dirty="0">
                <a:effectLst/>
                <a:latin typeface="+mj-lt"/>
                <a:ea typeface="Calibri" panose="020F0502020204030204" pitchFamily="34" charset="0"/>
                <a:cs typeface="Times New Roman" panose="02020603050405020304" pitchFamily="18" charset="0"/>
              </a:rPr>
              <a:t>er medmennesker som Gud elsker, de er ikke fiender.</a:t>
            </a: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Husk</a:t>
            </a:r>
            <a:r>
              <a:rPr lang="nb-NO" sz="2400" b="1" kern="100" dirty="0">
                <a:latin typeface="+mj-lt"/>
                <a:ea typeface="Calibri" panose="020F0502020204030204" pitchFamily="34" charset="0"/>
                <a:cs typeface="Times New Roman" panose="02020603050405020304" pitchFamily="18" charset="0"/>
              </a:rPr>
              <a:t> </a:t>
            </a:r>
            <a:r>
              <a:rPr lang="nb-NO" sz="1800" kern="100" dirty="0">
                <a:effectLst/>
                <a:latin typeface="+mj-lt"/>
                <a:ea typeface="Calibri" panose="020F0502020204030204" pitchFamily="34" charset="0"/>
                <a:cs typeface="Times New Roman" panose="02020603050405020304" pitchFamily="18" charset="0"/>
              </a:rPr>
              <a:t>at vi ikke er kalt til å </a:t>
            </a:r>
            <a:r>
              <a:rPr lang="nb-NO" sz="1800" u="sng" kern="100" dirty="0">
                <a:effectLst/>
                <a:latin typeface="+mj-lt"/>
                <a:ea typeface="Calibri" panose="020F0502020204030204" pitchFamily="34" charset="0"/>
                <a:cs typeface="Times New Roman" panose="02020603050405020304" pitchFamily="18" charset="0"/>
              </a:rPr>
              <a:t>vinne</a:t>
            </a:r>
            <a:r>
              <a:rPr lang="nb-NO" sz="1800" kern="100" dirty="0">
                <a:effectLst/>
                <a:latin typeface="+mj-lt"/>
                <a:ea typeface="Calibri" panose="020F0502020204030204" pitchFamily="34" charset="0"/>
                <a:cs typeface="Times New Roman" panose="02020603050405020304" pitchFamily="18" charset="0"/>
              </a:rPr>
              <a:t> diskusjoner, men til å </a:t>
            </a:r>
            <a:r>
              <a:rPr lang="nb-NO" sz="1800" u="sng" kern="100" dirty="0">
                <a:effectLst/>
                <a:latin typeface="+mj-lt"/>
                <a:ea typeface="Calibri" panose="020F0502020204030204" pitchFamily="34" charset="0"/>
                <a:cs typeface="Times New Roman" panose="02020603050405020304" pitchFamily="18" charset="0"/>
              </a:rPr>
              <a:t>vitne</a:t>
            </a:r>
            <a:r>
              <a:rPr lang="nb-NO" sz="1800" kern="100" dirty="0">
                <a:effectLst/>
                <a:latin typeface="+mj-lt"/>
                <a:ea typeface="Calibri" panose="020F0502020204030204" pitchFamily="34" charset="0"/>
                <a:cs typeface="Times New Roman" panose="02020603050405020304" pitchFamily="18" charset="0"/>
              </a:rPr>
              <a:t> om </a:t>
            </a:r>
            <a:r>
              <a:rPr lang="nb-NO" sz="1800" b="1" kern="100" dirty="0">
                <a:effectLst/>
                <a:latin typeface="+mj-lt"/>
                <a:ea typeface="Calibri" panose="020F0502020204030204" pitchFamily="34" charset="0"/>
                <a:cs typeface="Times New Roman" panose="02020603050405020304" pitchFamily="18" charset="0"/>
              </a:rPr>
              <a:t>hvem</a:t>
            </a:r>
            <a:r>
              <a:rPr lang="nb-NO" sz="1800" kern="100" dirty="0">
                <a:effectLst/>
                <a:latin typeface="+mj-lt"/>
                <a:ea typeface="Calibri" panose="020F0502020204030204" pitchFamily="34" charset="0"/>
                <a:cs typeface="Times New Roman" panose="02020603050405020304" pitchFamily="18" charset="0"/>
              </a:rPr>
              <a:t> og </a:t>
            </a:r>
            <a:r>
              <a:rPr lang="nb-NO" sz="1800" b="1" kern="100" dirty="0">
                <a:effectLst/>
                <a:latin typeface="+mj-lt"/>
                <a:ea typeface="Calibri" panose="020F0502020204030204" pitchFamily="34" charset="0"/>
                <a:cs typeface="Times New Roman" panose="02020603050405020304" pitchFamily="18" charset="0"/>
              </a:rPr>
              <a:t>hva</a:t>
            </a:r>
            <a:r>
              <a:rPr lang="nb-NO" sz="1800" kern="100" dirty="0">
                <a:effectLst/>
                <a:latin typeface="+mj-lt"/>
                <a:ea typeface="Calibri" panose="020F0502020204030204" pitchFamily="34" charset="0"/>
                <a:cs typeface="Times New Roman" panose="02020603050405020304" pitchFamily="18" charset="0"/>
              </a:rPr>
              <a:t> vi tror på, og </a:t>
            </a:r>
            <a:r>
              <a:rPr lang="nb-NO" sz="1800" b="1" kern="100" dirty="0">
                <a:effectLst/>
                <a:latin typeface="+mj-lt"/>
                <a:ea typeface="Calibri" panose="020F0502020204030204" pitchFamily="34" charset="0"/>
                <a:cs typeface="Times New Roman" panose="02020603050405020304" pitchFamily="18" charset="0"/>
              </a:rPr>
              <a:t>hvorfor</a:t>
            </a:r>
            <a:r>
              <a:rPr lang="nb-NO" sz="1800" kern="100" dirty="0">
                <a:effectLst/>
                <a:latin typeface="+mj-lt"/>
                <a:ea typeface="Calibri" panose="020F0502020204030204" pitchFamily="34" charset="0"/>
                <a:cs typeface="Times New Roman" panose="02020603050405020304" pitchFamily="18" charset="0"/>
              </a:rPr>
              <a:t>. Snakk mye om det du er </a:t>
            </a:r>
            <a:r>
              <a:rPr lang="nb-NO" sz="1800" b="1" kern="100" dirty="0">
                <a:effectLst/>
                <a:latin typeface="+mj-lt"/>
                <a:ea typeface="Calibri" panose="020F0502020204030204" pitchFamily="34" charset="0"/>
                <a:cs typeface="Times New Roman" panose="02020603050405020304" pitchFamily="18" charset="0"/>
              </a:rPr>
              <a:t>for</a:t>
            </a:r>
            <a:r>
              <a:rPr lang="nb-NO" sz="1800" kern="100" dirty="0">
                <a:effectLst/>
                <a:latin typeface="+mj-lt"/>
                <a:ea typeface="Calibri" panose="020F0502020204030204" pitchFamily="34" charset="0"/>
                <a:cs typeface="Times New Roman" panose="02020603050405020304" pitchFamily="18" charset="0"/>
              </a:rPr>
              <a:t>, ikke bare om det du er </a:t>
            </a:r>
            <a:r>
              <a:rPr lang="nb-NO" sz="1800" b="1" kern="100" dirty="0">
                <a:effectLst/>
                <a:latin typeface="+mj-lt"/>
                <a:ea typeface="Calibri" panose="020F0502020204030204" pitchFamily="34" charset="0"/>
                <a:cs typeface="Times New Roman" panose="02020603050405020304" pitchFamily="18" charset="0"/>
              </a:rPr>
              <a:t>imot</a:t>
            </a:r>
            <a:r>
              <a:rPr lang="nb-NO" sz="1800" kern="100" dirty="0">
                <a:effectLst/>
                <a:latin typeface="+mj-lt"/>
                <a:ea typeface="Calibri" panose="020F0502020204030204" pitchFamily="34" charset="0"/>
                <a:cs typeface="Times New Roman" panose="02020603050405020304" pitchFamily="18" charset="0"/>
              </a:rPr>
              <a:t>.</a:t>
            </a: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Slå deg sammen med andre foreldre. </a:t>
            </a:r>
            <a:r>
              <a:rPr lang="nb-NO" kern="100" dirty="0">
                <a:latin typeface="+mj-lt"/>
                <a:ea typeface="Calibri" panose="020F0502020204030204" pitchFamily="34" charset="0"/>
                <a:cs typeface="Times New Roman" panose="02020603050405020304" pitchFamily="18" charset="0"/>
              </a:rPr>
              <a:t>Oppmuntre hverandre, støtt hverandre, møt hverandre, ta initiativ sammen – f.eks. overfor skolens ledelse.</a:t>
            </a:r>
            <a:endParaRPr lang="nb-NO" sz="1800" kern="100" dirty="0">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Fedre og bestefedre: Ta ansvar! </a:t>
            </a:r>
            <a:r>
              <a:rPr lang="nb-NO" kern="100" dirty="0">
                <a:latin typeface="+mj-lt"/>
                <a:ea typeface="Calibri" panose="020F0502020204030204" pitchFamily="34" charset="0"/>
                <a:cs typeface="Times New Roman" panose="02020603050405020304" pitchFamily="18" charset="0"/>
              </a:rPr>
              <a:t>Skaff deg kunnskap, ta initiativ, samarbeid nært med kona! Du er viktigere enn du tror.</a:t>
            </a:r>
          </a:p>
          <a:p>
            <a:pPr marL="342900" indent="-342900">
              <a:lnSpc>
                <a:spcPct val="107000"/>
              </a:lnSpc>
              <a:spcAft>
                <a:spcPts val="800"/>
              </a:spcAft>
              <a:buFont typeface="Wingdings" panose="05000000000000000000" pitchFamily="2" charset="2"/>
              <a:buChar char=""/>
            </a:pPr>
            <a:r>
              <a:rPr lang="nb-NO" sz="2400" b="1" kern="100" dirty="0">
                <a:solidFill>
                  <a:srgbClr val="C00000"/>
                </a:solidFill>
                <a:latin typeface="+mj-lt"/>
                <a:ea typeface="Calibri" panose="020F0502020204030204" pitchFamily="34" charset="0"/>
                <a:cs typeface="Times New Roman" panose="02020603050405020304" pitchFamily="18" charset="0"/>
              </a:rPr>
              <a:t>La oss leve ut troen vår </a:t>
            </a:r>
            <a:r>
              <a:rPr lang="nb-NO" kern="100" dirty="0">
                <a:latin typeface="+mj-lt"/>
                <a:ea typeface="Calibri" panose="020F0502020204030204" pitchFamily="34" charset="0"/>
                <a:cs typeface="Times New Roman" panose="02020603050405020304" pitchFamily="18" charset="0"/>
              </a:rPr>
              <a:t>som foreldre og besteforeldre. En venn av meg sier til sine barnebarn:</a:t>
            </a:r>
            <a:br>
              <a:rPr lang="nb-NO" kern="100" dirty="0">
                <a:latin typeface="+mj-lt"/>
                <a:ea typeface="Calibri" panose="020F0502020204030204" pitchFamily="34" charset="0"/>
                <a:cs typeface="Times New Roman" panose="02020603050405020304" pitchFamily="18" charset="0"/>
              </a:rPr>
            </a:br>
            <a:r>
              <a:rPr lang="nb-NO" kern="100" dirty="0">
                <a:latin typeface="+mj-lt"/>
                <a:ea typeface="Calibri" panose="020F0502020204030204" pitchFamily="34" charset="0"/>
                <a:cs typeface="Times New Roman" panose="02020603050405020304" pitchFamily="18" charset="0"/>
              </a:rPr>
              <a:t>«Det viktigste jeg håper dere vil huske om meg er at </a:t>
            </a:r>
            <a:r>
              <a:rPr lang="nb-NO" b="1" i="1" kern="100" dirty="0">
                <a:latin typeface="+mj-lt"/>
                <a:ea typeface="Calibri" panose="020F0502020204030204" pitchFamily="34" charset="0"/>
                <a:cs typeface="Times New Roman" panose="02020603050405020304" pitchFamily="18" charset="0"/>
              </a:rPr>
              <a:t>bestefar var veldig glad i Jesus.</a:t>
            </a:r>
            <a:r>
              <a:rPr lang="nb-NO" kern="100" dirty="0">
                <a:latin typeface="+mj-lt"/>
                <a:ea typeface="Calibri" panose="020F0502020204030204" pitchFamily="34" charset="0"/>
                <a:cs typeface="Times New Roman" panose="02020603050405020304" pitchFamily="18" charset="0"/>
              </a:rPr>
              <a:t>»</a:t>
            </a:r>
          </a:p>
          <a:p>
            <a:pPr marL="342900" indent="-342900">
              <a:lnSpc>
                <a:spcPct val="107000"/>
              </a:lnSpc>
              <a:spcAft>
                <a:spcPts val="800"/>
              </a:spcAft>
              <a:buFont typeface="Wingdings" panose="05000000000000000000" pitchFamily="2" charset="2"/>
              <a:buChar char=""/>
            </a:pPr>
            <a:endParaRPr lang="nb-NO" sz="1800" kern="100" dirty="0">
              <a:effectLst/>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b-NO" sz="2400" dirty="0"/>
          </a:p>
          <a:p>
            <a:endParaRPr lang="nb-NO" dirty="0"/>
          </a:p>
        </p:txBody>
      </p:sp>
    </p:spTree>
    <p:extLst>
      <p:ext uri="{BB962C8B-B14F-4D97-AF65-F5344CB8AC3E}">
        <p14:creationId xmlns:p14="http://schemas.microsoft.com/office/powerpoint/2010/main" val="25436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kstSylinder 1"/>
          <p:cNvSpPr txBox="1">
            <a:spLocks noChangeArrowheads="1"/>
          </p:cNvSpPr>
          <p:nvPr/>
        </p:nvSpPr>
        <p:spPr bwMode="auto">
          <a:xfrm>
            <a:off x="611560" y="936878"/>
            <a:ext cx="792088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spcBef>
                <a:spcPct val="0"/>
              </a:spcBef>
              <a:buClrTx/>
              <a:buSzTx/>
              <a:buNone/>
            </a:pPr>
            <a:r>
              <a:rPr lang="nb-NO" altLang="nb-NO" sz="4000" dirty="0">
                <a:solidFill>
                  <a:srgbClr val="7030A0"/>
                </a:solidFill>
                <a:latin typeface="Arial Black" panose="020B0A04020102020204" pitchFamily="34" charset="0"/>
                <a:cs typeface="Arial" panose="020B0604020202020204" pitchFamily="34" charset="0"/>
              </a:rPr>
              <a:t>Efeserbrevet 4,14-15</a:t>
            </a:r>
          </a:p>
          <a:p>
            <a:pPr algn="ctr" eaLnBrk="1" hangingPunct="1">
              <a:spcBef>
                <a:spcPct val="0"/>
              </a:spcBef>
              <a:buClrTx/>
              <a:buSzTx/>
              <a:buFontTx/>
              <a:buNone/>
            </a:pPr>
            <a:endParaRPr lang="nb-NO" altLang="nb-NO" sz="900" b="1" dirty="0">
              <a:latin typeface="Arial" panose="020B0604020202020204" pitchFamily="34" charset="0"/>
              <a:cs typeface="Arial" panose="020B0604020202020204" pitchFamily="34" charset="0"/>
            </a:endParaRPr>
          </a:p>
          <a:p>
            <a:pPr algn="ctr" eaLnBrk="1" hangingPunct="1">
              <a:spcBef>
                <a:spcPct val="0"/>
              </a:spcBef>
              <a:buClrTx/>
              <a:buSzTx/>
              <a:buFontTx/>
              <a:buNone/>
            </a:pPr>
            <a:r>
              <a:rPr lang="nb-NO" altLang="nb-NO" sz="2800" b="1" dirty="0">
                <a:latin typeface="Arial" panose="020B0604020202020204" pitchFamily="34" charset="0"/>
                <a:cs typeface="Arial" panose="020B0604020202020204" pitchFamily="34" charset="0"/>
              </a:rPr>
              <a:t>Vi skal ikke lenger være umyndige småbarn, </a:t>
            </a:r>
          </a:p>
          <a:p>
            <a:pPr algn="ctr" eaLnBrk="1" hangingPunct="1">
              <a:spcBef>
                <a:spcPct val="0"/>
              </a:spcBef>
              <a:buClrTx/>
              <a:buSzTx/>
              <a:buFontTx/>
              <a:buNone/>
            </a:pPr>
            <a:r>
              <a:rPr lang="nb-NO" altLang="nb-NO" sz="2800" b="1" dirty="0">
                <a:latin typeface="Arial" panose="020B0604020202020204" pitchFamily="34" charset="0"/>
                <a:cs typeface="Arial" panose="020B0604020202020204" pitchFamily="34" charset="0"/>
              </a:rPr>
              <a:t>ikke la oss kaste hit og dit og drive omkring </a:t>
            </a:r>
          </a:p>
          <a:p>
            <a:pPr algn="ctr" eaLnBrk="1" hangingPunct="1">
              <a:spcBef>
                <a:spcPct val="0"/>
              </a:spcBef>
              <a:buClrTx/>
              <a:buSzTx/>
              <a:buFontTx/>
              <a:buNone/>
            </a:pPr>
            <a:r>
              <a:rPr lang="nb-NO" altLang="nb-NO" sz="2800" b="1" dirty="0">
                <a:latin typeface="Arial" panose="020B0604020202020204" pitchFamily="34" charset="0"/>
                <a:cs typeface="Arial" panose="020B0604020202020204" pitchFamily="34" charset="0"/>
              </a:rPr>
              <a:t>ved hvert eneste vindpust av ny lære, </a:t>
            </a:r>
          </a:p>
          <a:p>
            <a:pPr algn="ctr" eaLnBrk="1" hangingPunct="1">
              <a:spcBef>
                <a:spcPct val="0"/>
              </a:spcBef>
              <a:buClrTx/>
              <a:buSzTx/>
              <a:buFontTx/>
              <a:buNone/>
            </a:pPr>
            <a:r>
              <a:rPr lang="nb-NO" altLang="nb-NO" sz="2800" b="1" dirty="0">
                <a:latin typeface="Arial" panose="020B0604020202020204" pitchFamily="34" charset="0"/>
                <a:cs typeface="Arial" panose="020B0604020202020204" pitchFamily="34" charset="0"/>
              </a:rPr>
              <a:t>så vi blir et bytte for menneskers </a:t>
            </a:r>
            <a:br>
              <a:rPr lang="nb-NO" altLang="nb-NO" sz="2800" b="1" dirty="0">
                <a:latin typeface="Arial" panose="020B0604020202020204" pitchFamily="34" charset="0"/>
                <a:cs typeface="Arial" panose="020B0604020202020204" pitchFamily="34" charset="0"/>
              </a:rPr>
            </a:br>
            <a:r>
              <a:rPr lang="nb-NO" altLang="nb-NO" sz="2800" b="1" dirty="0">
                <a:latin typeface="Arial" panose="020B0604020202020204" pitchFamily="34" charset="0"/>
                <a:cs typeface="Arial" panose="020B0604020202020204" pitchFamily="34" charset="0"/>
              </a:rPr>
              <a:t>falske spill og listige, forførende knep. </a:t>
            </a:r>
            <a:endParaRPr lang="nb-NO" altLang="nb-NO" sz="2800" b="1" dirty="0">
              <a:solidFill>
                <a:srgbClr val="C00000"/>
              </a:solidFill>
              <a:latin typeface="Arial" panose="020B0604020202020204" pitchFamily="34" charset="0"/>
              <a:cs typeface="Arial" panose="020B0604020202020204" pitchFamily="34" charset="0"/>
            </a:endParaRPr>
          </a:p>
          <a:p>
            <a:pPr algn="ctr" eaLnBrk="1" hangingPunct="1">
              <a:spcBef>
                <a:spcPct val="0"/>
              </a:spcBef>
              <a:buClrTx/>
              <a:buSzTx/>
              <a:buFontTx/>
              <a:buNone/>
            </a:pPr>
            <a:r>
              <a:rPr lang="nb-NO" altLang="nb-NO" sz="2800" b="1" dirty="0">
                <a:solidFill>
                  <a:srgbClr val="C00000"/>
                </a:solidFill>
                <a:latin typeface="Arial" panose="020B0604020202020204" pitchFamily="34" charset="0"/>
                <a:cs typeface="Arial" panose="020B0604020202020204" pitchFamily="34" charset="0"/>
              </a:rPr>
              <a:t>Men vi skal være </a:t>
            </a:r>
            <a:br>
              <a:rPr lang="nb-NO" altLang="nb-NO" sz="2800" b="1" dirty="0">
                <a:solidFill>
                  <a:srgbClr val="C00000"/>
                </a:solidFill>
                <a:latin typeface="Arial" panose="020B0604020202020204" pitchFamily="34" charset="0"/>
                <a:cs typeface="Arial" panose="020B0604020202020204" pitchFamily="34" charset="0"/>
              </a:rPr>
            </a:br>
            <a:r>
              <a:rPr lang="nb-NO" altLang="nb-NO" sz="2800" b="1" dirty="0">
                <a:solidFill>
                  <a:srgbClr val="C00000"/>
                </a:solidFill>
                <a:latin typeface="Arial" panose="020B0604020202020204" pitchFamily="34" charset="0"/>
                <a:cs typeface="Arial" panose="020B0604020202020204" pitchFamily="34" charset="0"/>
              </a:rPr>
              <a:t>tro mot sannheten i kjærlighet </a:t>
            </a:r>
          </a:p>
          <a:p>
            <a:pPr algn="ctr" eaLnBrk="1" hangingPunct="1">
              <a:spcBef>
                <a:spcPct val="0"/>
              </a:spcBef>
              <a:buClrTx/>
              <a:buSzTx/>
              <a:buFontTx/>
              <a:buNone/>
            </a:pPr>
            <a:r>
              <a:rPr lang="nb-NO" altLang="nb-NO" sz="2800" b="1" dirty="0">
                <a:latin typeface="Arial" panose="020B0604020202020204" pitchFamily="34" charset="0"/>
                <a:cs typeface="Arial" panose="020B0604020202020204" pitchFamily="34" charset="0"/>
              </a:rPr>
              <a:t>og i ett og alt vokse opp til ham </a:t>
            </a:r>
          </a:p>
          <a:p>
            <a:pPr algn="ctr" eaLnBrk="1" hangingPunct="1">
              <a:spcBef>
                <a:spcPct val="0"/>
              </a:spcBef>
              <a:buClrTx/>
              <a:buSzTx/>
              <a:buFontTx/>
              <a:buNone/>
            </a:pPr>
            <a:r>
              <a:rPr lang="nb-NO" altLang="nb-NO" sz="2800" b="1" dirty="0">
                <a:latin typeface="Arial" panose="020B0604020202020204" pitchFamily="34" charset="0"/>
                <a:cs typeface="Arial" panose="020B0604020202020204" pitchFamily="34" charset="0"/>
              </a:rPr>
              <a:t>som er hodet, Kristus. </a:t>
            </a:r>
            <a:endParaRPr lang="nb-NO" altLang="nb-N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28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5680C1-1033-A118-C47C-4976E400BD4E}"/>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8F18B2ED-E1F9-E1BB-95C1-B7AE29F77343}"/>
              </a:ext>
            </a:extLst>
          </p:cNvPr>
          <p:cNvSpPr txBox="1"/>
          <p:nvPr/>
        </p:nvSpPr>
        <p:spPr>
          <a:xfrm>
            <a:off x="0" y="432534"/>
            <a:ext cx="9144000" cy="2585323"/>
          </a:xfrm>
          <a:prstGeom prst="rect">
            <a:avLst/>
          </a:prstGeom>
          <a:noFill/>
        </p:spPr>
        <p:txBody>
          <a:bodyPr wrap="square" rtlCol="0">
            <a:spAutoFit/>
          </a:bodyPr>
          <a:lstStyle/>
          <a:p>
            <a:pPr algn="ctr"/>
            <a:r>
              <a:rPr lang="nb-NO" sz="4000" b="1" kern="100" dirty="0">
                <a:effectLst/>
                <a:latin typeface="Aptos" panose="020B0004020202020204" pitchFamily="34" charset="0"/>
                <a:ea typeface="Aptos" panose="020B0004020202020204" pitchFamily="34" charset="0"/>
                <a:cs typeface="Times New Roman" panose="02020603050405020304" pitchFamily="18" charset="0"/>
              </a:rPr>
              <a:t>Blaise Pascal, </a:t>
            </a:r>
            <a:r>
              <a:rPr lang="nb-NO" sz="3200" b="1" kern="100" dirty="0">
                <a:effectLst/>
                <a:latin typeface="Aptos" panose="020B0004020202020204" pitchFamily="34" charset="0"/>
                <a:ea typeface="Aptos" panose="020B0004020202020204" pitchFamily="34" charset="0"/>
                <a:cs typeface="Times New Roman" panose="02020603050405020304" pitchFamily="18" charset="0"/>
              </a:rPr>
              <a:t>1623-1662</a:t>
            </a:r>
            <a:endParaRPr lang="nb-NO" sz="4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nb-NO"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nb-NO" sz="2800" b="1" kern="100" dirty="0">
                <a:effectLst/>
                <a:latin typeface="Aptos" panose="020B0004020202020204" pitchFamily="34" charset="0"/>
                <a:ea typeface="Aptos" panose="020B0004020202020204" pitchFamily="34" charset="0"/>
                <a:cs typeface="Times New Roman" panose="02020603050405020304" pitchFamily="18" charset="0"/>
              </a:rPr>
              <a:t>«Sannheten er så tilslørt i vår tid, </a:t>
            </a:r>
            <a:br>
              <a:rPr lang="nb-NO" sz="2800" b="1" kern="100" dirty="0">
                <a:effectLst/>
                <a:latin typeface="Aptos" panose="020B0004020202020204" pitchFamily="34" charset="0"/>
                <a:ea typeface="Aptos" panose="020B0004020202020204" pitchFamily="34" charset="0"/>
                <a:cs typeface="Times New Roman" panose="02020603050405020304" pitchFamily="18" charset="0"/>
              </a:rPr>
            </a:br>
            <a:r>
              <a:rPr lang="nb-NO" sz="2800" b="1" kern="100" dirty="0">
                <a:effectLst/>
                <a:latin typeface="Aptos" panose="020B0004020202020204" pitchFamily="34" charset="0"/>
                <a:ea typeface="Aptos" panose="020B0004020202020204" pitchFamily="34" charset="0"/>
                <a:cs typeface="Times New Roman" panose="02020603050405020304" pitchFamily="18" charset="0"/>
              </a:rPr>
              <a:t>og løgnene er så utbredt, </a:t>
            </a:r>
            <a:br>
              <a:rPr lang="nb-NO" sz="2800" b="1" kern="100" dirty="0">
                <a:effectLst/>
                <a:latin typeface="Aptos" panose="020B0004020202020204" pitchFamily="34" charset="0"/>
                <a:ea typeface="Aptos" panose="020B0004020202020204" pitchFamily="34" charset="0"/>
                <a:cs typeface="Times New Roman" panose="02020603050405020304" pitchFamily="18" charset="0"/>
              </a:rPr>
            </a:br>
            <a:r>
              <a:rPr lang="nb-NO" sz="2800" b="1" kern="100" dirty="0">
                <a:effectLst/>
                <a:latin typeface="Aptos" panose="020B0004020202020204" pitchFamily="34" charset="0"/>
                <a:ea typeface="Aptos" panose="020B0004020202020204" pitchFamily="34" charset="0"/>
                <a:cs typeface="Times New Roman" panose="02020603050405020304" pitchFamily="18" charset="0"/>
              </a:rPr>
              <a:t>at vi må </a:t>
            </a:r>
            <a:r>
              <a:rPr lang="nb-NO"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elske sannheten </a:t>
            </a:r>
            <a:r>
              <a:rPr lang="nb-NO" sz="2800" b="1" kern="100" dirty="0">
                <a:effectLst/>
                <a:latin typeface="Aptos" panose="020B0004020202020204" pitchFamily="34" charset="0"/>
                <a:ea typeface="Aptos" panose="020B0004020202020204" pitchFamily="34" charset="0"/>
                <a:cs typeface="Times New Roman" panose="02020603050405020304" pitchFamily="18" charset="0"/>
              </a:rPr>
              <a:t>for å kjenne den.» </a:t>
            </a:r>
          </a:p>
          <a:p>
            <a:endParaRPr lang="nb-NO" dirty="0"/>
          </a:p>
        </p:txBody>
      </p:sp>
      <p:sp>
        <p:nvSpPr>
          <p:cNvPr id="3" name="TekstSylinder 2">
            <a:extLst>
              <a:ext uri="{FF2B5EF4-FFF2-40B4-BE49-F238E27FC236}">
                <a16:creationId xmlns:a16="http://schemas.microsoft.com/office/drawing/2014/main" id="{0CDB493C-E455-E860-0F7B-4A8D413F8720}"/>
              </a:ext>
            </a:extLst>
          </p:cNvPr>
          <p:cNvSpPr txBox="1"/>
          <p:nvPr/>
        </p:nvSpPr>
        <p:spPr>
          <a:xfrm>
            <a:off x="-9455" y="3212976"/>
            <a:ext cx="9144000" cy="3016210"/>
          </a:xfrm>
          <a:prstGeom prst="rect">
            <a:avLst/>
          </a:prstGeom>
          <a:noFill/>
        </p:spPr>
        <p:txBody>
          <a:bodyPr wrap="square" rtlCol="0">
            <a:spAutoFit/>
          </a:bodyPr>
          <a:lstStyle/>
          <a:p>
            <a:pPr algn="ctr">
              <a:spcBef>
                <a:spcPct val="0"/>
              </a:spcBef>
            </a:pPr>
            <a:r>
              <a:rPr lang="nb-NO" sz="3200" b="1" dirty="0">
                <a:solidFill>
                  <a:srgbClr val="7030A0"/>
                </a:solidFill>
                <a:latin typeface="Arial Black" panose="020B0A04020102020204" pitchFamily="34" charset="0"/>
              </a:rPr>
              <a:t>2 Tessalonikerbrev 2,9-10:</a:t>
            </a:r>
            <a:br>
              <a:rPr lang="nb-NO" sz="3200" b="1" dirty="0">
                <a:solidFill>
                  <a:srgbClr val="7030A0"/>
                </a:solidFill>
                <a:latin typeface="Arial Black" panose="020B0A04020102020204" pitchFamily="34" charset="0"/>
              </a:rPr>
            </a:br>
            <a:endParaRPr lang="nb-NO" sz="1600" b="1" dirty="0">
              <a:solidFill>
                <a:srgbClr val="7030A0"/>
              </a:solidFill>
              <a:latin typeface="Arial Black" panose="020B0A04020102020204" pitchFamily="34" charset="0"/>
            </a:endParaRPr>
          </a:p>
          <a:p>
            <a:pPr algn="ctr">
              <a:spcBef>
                <a:spcPct val="0"/>
              </a:spcBef>
            </a:pPr>
            <a:r>
              <a:rPr lang="nb-NO" sz="2800" b="1" dirty="0">
                <a:latin typeface="+mj-lt"/>
              </a:rPr>
              <a:t>«Når den lovløse kommer, […] </a:t>
            </a:r>
            <a:br>
              <a:rPr lang="nb-NO" sz="2800" b="1" dirty="0">
                <a:latin typeface="+mj-lt"/>
              </a:rPr>
            </a:br>
            <a:r>
              <a:rPr lang="nb-NO" sz="2800" b="1" dirty="0">
                <a:latin typeface="+mj-lt"/>
              </a:rPr>
              <a:t>forfører han dem som går fortapt, </a:t>
            </a:r>
            <a:br>
              <a:rPr lang="nb-NO" sz="2800" b="1" dirty="0">
                <a:latin typeface="+mj-lt"/>
              </a:rPr>
            </a:br>
            <a:r>
              <a:rPr lang="nb-NO" sz="2800" b="1" dirty="0">
                <a:latin typeface="+mj-lt"/>
              </a:rPr>
              <a:t>fordi de ikke ville </a:t>
            </a:r>
            <a:r>
              <a:rPr lang="nb-NO" sz="2800" b="1" dirty="0">
                <a:solidFill>
                  <a:srgbClr val="C00000"/>
                </a:solidFill>
                <a:latin typeface="+mj-lt"/>
              </a:rPr>
              <a:t>elske sannheten </a:t>
            </a:r>
            <a:br>
              <a:rPr lang="nb-NO" sz="2800" b="1" dirty="0">
                <a:latin typeface="+mj-lt"/>
              </a:rPr>
            </a:br>
            <a:r>
              <a:rPr lang="nb-NO" sz="2800" b="1" dirty="0">
                <a:latin typeface="+mj-lt"/>
              </a:rPr>
              <a:t>så de kunne bli frelst.» </a:t>
            </a:r>
            <a:br>
              <a:rPr lang="nb-NO" sz="2800" b="1" dirty="0">
                <a:latin typeface="+mj-lt"/>
              </a:rPr>
            </a:br>
            <a:endParaRPr lang="nb-NO" sz="1200" b="1" dirty="0">
              <a:latin typeface="+mj-lt"/>
            </a:endParaRPr>
          </a:p>
          <a:p>
            <a:endParaRPr lang="nb-NO" dirty="0"/>
          </a:p>
        </p:txBody>
      </p:sp>
    </p:spTree>
    <p:extLst>
      <p:ext uri="{BB962C8B-B14F-4D97-AF65-F5344CB8AC3E}">
        <p14:creationId xmlns:p14="http://schemas.microsoft.com/office/powerpoint/2010/main" val="32458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395536" y="548680"/>
            <a:ext cx="8352927" cy="5760640"/>
          </a:xfrm>
        </p:spPr>
        <p:txBody>
          <a:bodyPr>
            <a:normAutofit fontScale="77500" lnSpcReduction="20000"/>
          </a:bodyPr>
          <a:lstStyle/>
          <a:p>
            <a:pPr algn="ctr">
              <a:defRPr/>
            </a:pPr>
            <a:r>
              <a:rPr lang="nb-NO" altLang="nb-NO" sz="5200" dirty="0">
                <a:solidFill>
                  <a:srgbClr val="7030A0"/>
                </a:solidFill>
                <a:latin typeface="Arial Black" panose="020B0A04020102020204" pitchFamily="34" charset="0"/>
              </a:rPr>
              <a:t>Der kampen står …</a:t>
            </a:r>
          </a:p>
          <a:p>
            <a:pPr>
              <a:defRPr/>
            </a:pPr>
            <a:endParaRPr lang="nb-NO" altLang="nb-NO" sz="1050" dirty="0">
              <a:latin typeface="Maiandra GD" pitchFamily="34" charset="0"/>
            </a:endParaRPr>
          </a:p>
          <a:p>
            <a:pPr algn="ctr">
              <a:lnSpc>
                <a:spcPts val="3000"/>
              </a:lnSpc>
              <a:defRPr/>
            </a:pPr>
            <a:r>
              <a:rPr lang="nb-NO" altLang="nb-NO" sz="3400" dirty="0">
                <a:solidFill>
                  <a:schemeClr val="tx1"/>
                </a:solidFill>
                <a:latin typeface="Arial" panose="020B0604020202020204" pitchFamily="34" charset="0"/>
                <a:cs typeface="Arial" panose="020B0604020202020204" pitchFamily="34" charset="0"/>
              </a:rPr>
              <a:t>«Dersom jeg med den høyeste stemme og den klareste skriftutleggelse bekjenner min tilslutning til hele Guds ord, bortsett fra det punktet som verden</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akkurat nå angriper, da bekjenner jeg ikke Kristus – </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uansett hvor frimodig jeg bekjenner ham. </a:t>
            </a:r>
          </a:p>
          <a:p>
            <a:pPr algn="ctr">
              <a:lnSpc>
                <a:spcPts val="3000"/>
              </a:lnSpc>
              <a:defRPr/>
            </a:pPr>
            <a:r>
              <a:rPr lang="nb-NO" altLang="nb-NO" sz="3400" b="1" dirty="0">
                <a:solidFill>
                  <a:srgbClr val="C00000"/>
                </a:solidFill>
                <a:latin typeface="Arial" panose="020B0604020202020204" pitchFamily="34" charset="0"/>
                <a:cs typeface="Arial" panose="020B0604020202020204" pitchFamily="34" charset="0"/>
              </a:rPr>
              <a:t>Det er der hvor kampen står, </a:t>
            </a:r>
            <a:br>
              <a:rPr lang="nb-NO" altLang="nb-NO" sz="3400" b="1" dirty="0">
                <a:solidFill>
                  <a:srgbClr val="C00000"/>
                </a:solidFill>
                <a:latin typeface="Arial" panose="020B0604020202020204" pitchFamily="34" charset="0"/>
                <a:cs typeface="Arial" panose="020B0604020202020204" pitchFamily="34" charset="0"/>
              </a:rPr>
            </a:br>
            <a:r>
              <a:rPr lang="nb-NO" altLang="nb-NO" sz="3400" b="1" dirty="0">
                <a:solidFill>
                  <a:srgbClr val="C00000"/>
                </a:solidFill>
                <a:latin typeface="Arial" panose="020B0604020202020204" pitchFamily="34" charset="0"/>
                <a:cs typeface="Arial" panose="020B0604020202020204" pitchFamily="34" charset="0"/>
              </a:rPr>
              <a:t>at soldatenes troskap blir </a:t>
            </a:r>
            <a:r>
              <a:rPr lang="nb-NO" altLang="nb-NO" sz="3400" b="1" dirty="0" err="1">
                <a:solidFill>
                  <a:srgbClr val="C00000"/>
                </a:solidFill>
                <a:latin typeface="Arial" panose="020B0604020202020204" pitchFamily="34" charset="0"/>
                <a:cs typeface="Arial" panose="020B0604020202020204" pitchFamily="34" charset="0"/>
              </a:rPr>
              <a:t>prøvet</a:t>
            </a:r>
            <a:r>
              <a:rPr lang="nb-NO" altLang="nb-NO" sz="3400" b="1" dirty="0">
                <a:solidFill>
                  <a:srgbClr val="C00000"/>
                </a:solidFill>
                <a:latin typeface="Arial" panose="020B0604020202020204" pitchFamily="34" charset="0"/>
                <a:cs typeface="Arial" panose="020B0604020202020204" pitchFamily="34" charset="0"/>
              </a:rPr>
              <a:t>. </a:t>
            </a:r>
          </a:p>
          <a:p>
            <a:pPr algn="ctr">
              <a:lnSpc>
                <a:spcPts val="3000"/>
              </a:lnSpc>
              <a:defRPr/>
            </a:pPr>
            <a:r>
              <a:rPr lang="nb-NO" altLang="nb-NO" sz="3400" dirty="0">
                <a:solidFill>
                  <a:schemeClr val="tx1"/>
                </a:solidFill>
                <a:latin typeface="Arial" panose="020B0604020202020204" pitchFamily="34" charset="0"/>
                <a:cs typeface="Arial" panose="020B0604020202020204" pitchFamily="34" charset="0"/>
              </a:rPr>
              <a:t>Å stå stødig på alle de andre frontavsnittene </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betyr flukt og vanære hvis soldatene trekker seg tilbake </a:t>
            </a:r>
            <a:br>
              <a:rPr lang="nb-NO" altLang="nb-NO" sz="3400" dirty="0">
                <a:solidFill>
                  <a:schemeClr val="tx1"/>
                </a:solidFill>
                <a:latin typeface="Arial" panose="020B0604020202020204" pitchFamily="34" charset="0"/>
                <a:cs typeface="Arial" panose="020B0604020202020204" pitchFamily="34" charset="0"/>
              </a:rPr>
            </a:br>
            <a:r>
              <a:rPr lang="nb-NO" altLang="nb-NO" sz="3400" dirty="0">
                <a:solidFill>
                  <a:schemeClr val="tx1"/>
                </a:solidFill>
                <a:latin typeface="Arial" panose="020B0604020202020204" pitchFamily="34" charset="0"/>
                <a:cs typeface="Arial" panose="020B0604020202020204" pitchFamily="34" charset="0"/>
              </a:rPr>
              <a:t>på det avgjørende punktet.»</a:t>
            </a:r>
          </a:p>
          <a:p>
            <a:pPr algn="ctr">
              <a:defRPr/>
            </a:pPr>
            <a:endParaRPr lang="nb-NO" altLang="nb-NO" dirty="0">
              <a:solidFill>
                <a:schemeClr val="tx1"/>
              </a:solidFill>
              <a:latin typeface="Arial" panose="020B0604020202020204" pitchFamily="34" charset="0"/>
              <a:cs typeface="Arial" panose="020B0604020202020204" pitchFamily="34" charset="0"/>
            </a:endParaRPr>
          </a:p>
          <a:p>
            <a:pPr algn="ctr">
              <a:defRPr/>
            </a:pPr>
            <a:r>
              <a:rPr lang="nb-NO" altLang="nb-NO" sz="2900" i="1">
                <a:solidFill>
                  <a:schemeClr val="tx1"/>
                </a:solidFill>
                <a:latin typeface="Arial" panose="020B0604020202020204" pitchFamily="34" charset="0"/>
                <a:cs typeface="Arial" panose="020B0604020202020204" pitchFamily="34" charset="0"/>
              </a:rPr>
              <a:t>Martin </a:t>
            </a:r>
            <a:r>
              <a:rPr lang="nb-NO" altLang="nb-NO" sz="2900" i="1" dirty="0">
                <a:solidFill>
                  <a:schemeClr val="tx1"/>
                </a:solidFill>
                <a:latin typeface="Arial" panose="020B0604020202020204" pitchFamily="34" charset="0"/>
                <a:cs typeface="Arial" panose="020B0604020202020204" pitchFamily="34" charset="0"/>
              </a:rPr>
              <a:t>Luther</a:t>
            </a:r>
          </a:p>
        </p:txBody>
      </p:sp>
    </p:spTree>
    <p:extLst>
      <p:ext uri="{BB962C8B-B14F-4D97-AF65-F5344CB8AC3E}">
        <p14:creationId xmlns:p14="http://schemas.microsoft.com/office/powerpoint/2010/main" val="55800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A3EAD1-C51B-62F6-A0AB-066B46029BBA}"/>
            </a:ext>
          </a:extLst>
        </p:cNvPr>
        <p:cNvGrpSpPr/>
        <p:nvPr/>
      </p:nvGrpSpPr>
      <p:grpSpPr>
        <a:xfrm>
          <a:off x="0" y="0"/>
          <a:ext cx="0" cy="0"/>
          <a:chOff x="0" y="0"/>
          <a:chExt cx="0" cy="0"/>
        </a:xfrm>
      </p:grpSpPr>
      <p:sp>
        <p:nvSpPr>
          <p:cNvPr id="4" name="TekstSylinder 3">
            <a:extLst>
              <a:ext uri="{FF2B5EF4-FFF2-40B4-BE49-F238E27FC236}">
                <a16:creationId xmlns:a16="http://schemas.microsoft.com/office/drawing/2014/main" id="{47831F66-2CDC-FC23-7F9E-A149A564B907}"/>
              </a:ext>
            </a:extLst>
          </p:cNvPr>
          <p:cNvSpPr txBox="1">
            <a:spLocks noChangeArrowheads="1"/>
          </p:cNvSpPr>
          <p:nvPr/>
        </p:nvSpPr>
        <p:spPr bwMode="auto">
          <a:xfrm>
            <a:off x="923925" y="404813"/>
            <a:ext cx="7413625"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b-NO" altLang="nb-NO" sz="4400" b="1" dirty="0">
                <a:solidFill>
                  <a:srgbClr val="7030A0"/>
                </a:solidFill>
                <a:latin typeface="Arial Black" panose="020B0A04020102020204" pitchFamily="34" charset="0"/>
              </a:rPr>
              <a:t>Lev i sannheten!</a:t>
            </a:r>
          </a:p>
          <a:p>
            <a:pPr algn="ctr"/>
            <a:r>
              <a:rPr lang="nb-NO" altLang="nb-NO" sz="2400" b="1" i="1" dirty="0">
                <a:latin typeface="Calibri" panose="020F0502020204030204" pitchFamily="34" charset="0"/>
                <a:ea typeface="Calibri" panose="020F0502020204030204" pitchFamily="34" charset="0"/>
                <a:cs typeface="Times New Roman" panose="02020603050405020304" pitchFamily="18" charset="0"/>
              </a:rPr>
              <a:t>Av Jan Hus, tsjekkisk reformator, </a:t>
            </a:r>
            <a:r>
              <a:rPr lang="nb-NO" altLang="nb-NO" sz="2400" b="1" i="1" dirty="0" err="1">
                <a:latin typeface="Calibri" panose="020F0502020204030204" pitchFamily="34" charset="0"/>
                <a:ea typeface="Calibri" panose="020F0502020204030204" pitchFamily="34" charset="0"/>
                <a:cs typeface="Times New Roman" panose="02020603050405020304" pitchFamily="18" charset="0"/>
              </a:rPr>
              <a:t>ca</a:t>
            </a:r>
            <a:r>
              <a:rPr lang="nb-NO" altLang="nb-NO" sz="2400" b="1" i="1" dirty="0">
                <a:latin typeface="Calibri" panose="020F0502020204030204" pitchFamily="34" charset="0"/>
                <a:ea typeface="Calibri" panose="020F0502020204030204" pitchFamily="34" charset="0"/>
                <a:cs typeface="Times New Roman" panose="02020603050405020304" pitchFamily="18" charset="0"/>
              </a:rPr>
              <a:t> år 1400</a:t>
            </a:r>
          </a:p>
          <a:p>
            <a:pPr algn="ctr"/>
            <a:endParaRPr lang="nb-NO" altLang="nb-NO" sz="1400" dirty="0"/>
          </a:p>
          <a:p>
            <a:pPr algn="ctr"/>
            <a:r>
              <a:rPr lang="nb-NO" altLang="nb-NO" sz="2600" b="1" dirty="0">
                <a:latin typeface="Maiandra GD" panose="020E0502030308020204" pitchFamily="34" charset="0"/>
              </a:rPr>
              <a:t>«Søk sannheten,</a:t>
            </a:r>
          </a:p>
          <a:p>
            <a:pPr algn="ctr"/>
            <a:r>
              <a:rPr lang="nb-NO" altLang="nb-NO" sz="2600" b="1" dirty="0">
                <a:latin typeface="Maiandra GD" panose="020E0502030308020204" pitchFamily="34" charset="0"/>
              </a:rPr>
              <a:t>lytt til sannheten,</a:t>
            </a:r>
          </a:p>
          <a:p>
            <a:pPr algn="ctr"/>
            <a:r>
              <a:rPr lang="nb-NO" altLang="nb-NO" sz="2600" b="1" dirty="0">
                <a:latin typeface="Maiandra GD" panose="020E0502030308020204" pitchFamily="34" charset="0"/>
              </a:rPr>
              <a:t>lær sannheten,</a:t>
            </a:r>
          </a:p>
          <a:p>
            <a:pPr algn="ctr"/>
            <a:r>
              <a:rPr lang="nb-NO" altLang="nb-NO" sz="2600" b="1" dirty="0">
                <a:latin typeface="Maiandra GD" panose="020E0502030308020204" pitchFamily="34" charset="0"/>
              </a:rPr>
              <a:t>elsk sannheten,</a:t>
            </a:r>
          </a:p>
          <a:p>
            <a:pPr algn="ctr"/>
            <a:r>
              <a:rPr lang="nb-NO" altLang="nb-NO" sz="2600" b="1" dirty="0">
                <a:latin typeface="Maiandra GD" panose="020E0502030308020204" pitchFamily="34" charset="0"/>
              </a:rPr>
              <a:t>tal sannheten,</a:t>
            </a:r>
          </a:p>
          <a:p>
            <a:pPr algn="ctr"/>
            <a:r>
              <a:rPr lang="nb-NO" altLang="nb-NO" sz="2600" b="1" dirty="0">
                <a:latin typeface="Maiandra GD" panose="020E0502030308020204" pitchFamily="34" charset="0"/>
              </a:rPr>
              <a:t>hold fast på sannheten,</a:t>
            </a:r>
          </a:p>
          <a:p>
            <a:pPr algn="ctr"/>
            <a:r>
              <a:rPr lang="nb-NO" altLang="nb-NO" sz="2600" b="1" dirty="0">
                <a:latin typeface="Maiandra GD" panose="020E0502030308020204" pitchFamily="34" charset="0"/>
              </a:rPr>
              <a:t>forsvar sannheten –</a:t>
            </a:r>
          </a:p>
          <a:p>
            <a:pPr algn="ctr"/>
            <a:r>
              <a:rPr lang="nb-NO" altLang="nb-NO" sz="2600" b="1" dirty="0">
                <a:latin typeface="Maiandra GD" panose="020E0502030308020204" pitchFamily="34" charset="0"/>
              </a:rPr>
              <a:t>for sannheten vil sette dere fri</a:t>
            </a:r>
          </a:p>
          <a:p>
            <a:pPr algn="ctr"/>
            <a:r>
              <a:rPr lang="nb-NO" altLang="nb-NO" sz="2600" b="1" dirty="0">
                <a:latin typeface="Maiandra GD" panose="020E0502030308020204" pitchFamily="34" charset="0"/>
              </a:rPr>
              <a:t>fra synd, fra djevelen,</a:t>
            </a:r>
          </a:p>
          <a:p>
            <a:pPr algn="ctr"/>
            <a:r>
              <a:rPr lang="nb-NO" altLang="nb-NO" sz="2600" b="1" dirty="0">
                <a:latin typeface="Maiandra GD" panose="020E0502030308020204" pitchFamily="34" charset="0"/>
              </a:rPr>
              <a:t>fra sjelens død,</a:t>
            </a:r>
          </a:p>
          <a:p>
            <a:pPr algn="ctr"/>
            <a:r>
              <a:rPr lang="nb-NO" altLang="nb-NO" sz="2600" b="1" dirty="0">
                <a:latin typeface="Maiandra GD" panose="020E0502030308020204" pitchFamily="34" charset="0"/>
              </a:rPr>
              <a:t>og til slutt fra den evige død</a:t>
            </a:r>
          </a:p>
          <a:p>
            <a:pPr algn="ctr"/>
            <a:r>
              <a:rPr lang="nb-NO" altLang="nb-NO" sz="2600" b="1" dirty="0">
                <a:latin typeface="Maiandra GD" panose="020E0502030308020204" pitchFamily="34" charset="0"/>
              </a:rPr>
              <a:t>som er evig atskillelse fra Guds miskunn.»</a:t>
            </a:r>
          </a:p>
          <a:p>
            <a:endParaRPr lang="nb-NO" altLang="nb-NO" dirty="0">
              <a:latin typeface="Maiandra GD" panose="020E0502030308020204" pitchFamily="34" charset="0"/>
            </a:endParaRPr>
          </a:p>
          <a:p>
            <a:pPr algn="ctr"/>
            <a:r>
              <a:rPr lang="nb-NO" altLang="nb-NO" dirty="0">
                <a:latin typeface="Calibri" panose="020F0502020204030204" pitchFamily="34" charset="0"/>
                <a:cs typeface="Calibri" panose="020F0502020204030204" pitchFamily="34" charset="0"/>
              </a:rPr>
              <a:t> </a:t>
            </a:r>
            <a:endParaRPr lang="nb-NO" altLang="nb-NO" dirty="0"/>
          </a:p>
        </p:txBody>
      </p:sp>
    </p:spTree>
    <p:extLst>
      <p:ext uri="{BB962C8B-B14F-4D97-AF65-F5344CB8AC3E}">
        <p14:creationId xmlns:p14="http://schemas.microsoft.com/office/powerpoint/2010/main" val="1290898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442C-DB8F-EAE0-B8AD-08DD8C3AB806}"/>
            </a:ext>
          </a:extLst>
        </p:cNvPr>
        <p:cNvGrpSpPr/>
        <p:nvPr/>
      </p:nvGrpSpPr>
      <p:grpSpPr>
        <a:xfrm>
          <a:off x="0" y="0"/>
          <a:ext cx="0" cy="0"/>
          <a:chOff x="0" y="0"/>
          <a:chExt cx="0" cy="0"/>
        </a:xfrm>
      </p:grpSpPr>
      <p:sp>
        <p:nvSpPr>
          <p:cNvPr id="4" name="TekstSylinder 3">
            <a:extLst>
              <a:ext uri="{FF2B5EF4-FFF2-40B4-BE49-F238E27FC236}">
                <a16:creationId xmlns:a16="http://schemas.microsoft.com/office/drawing/2014/main" id="{62584482-49AF-62D3-E42F-812F59583A9F}"/>
              </a:ext>
            </a:extLst>
          </p:cNvPr>
          <p:cNvSpPr txBox="1"/>
          <p:nvPr/>
        </p:nvSpPr>
        <p:spPr>
          <a:xfrm>
            <a:off x="395537" y="188642"/>
            <a:ext cx="8280920" cy="113877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Det kristne svaret:</a:t>
            </a:r>
          </a:p>
          <a:p>
            <a:pPr algn="ctr"/>
            <a:r>
              <a:rPr lang="nb-NO" sz="4400" dirty="0">
                <a:solidFill>
                  <a:srgbClr val="7030A0"/>
                </a:solidFill>
                <a:latin typeface="Arial Black" panose="020B0A04020102020204" pitchFamily="34" charset="0"/>
              </a:rPr>
              <a:t>Et tydelig JA-budskap</a:t>
            </a:r>
          </a:p>
        </p:txBody>
      </p:sp>
      <p:pic>
        <p:nvPicPr>
          <p:cNvPr id="5" name="Bilde 4">
            <a:extLst>
              <a:ext uri="{FF2B5EF4-FFF2-40B4-BE49-F238E27FC236}">
                <a16:creationId xmlns:a16="http://schemas.microsoft.com/office/drawing/2014/main" id="{8CFB7A47-20C8-3928-B529-98000D982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9587599" y="2375270"/>
            <a:ext cx="3194357" cy="2248258"/>
          </a:xfrm>
          <a:prstGeom prst="rect">
            <a:avLst/>
          </a:prstGeom>
          <a:ln>
            <a:solidFill>
              <a:schemeClr val="bg1">
                <a:lumMod val="95000"/>
              </a:schemeClr>
            </a:solidFill>
          </a:ln>
        </p:spPr>
      </p:pic>
      <p:sp>
        <p:nvSpPr>
          <p:cNvPr id="2" name="Ellipse 1">
            <a:extLst>
              <a:ext uri="{FF2B5EF4-FFF2-40B4-BE49-F238E27FC236}">
                <a16:creationId xmlns:a16="http://schemas.microsoft.com/office/drawing/2014/main" id="{0AA3F808-1BC1-581E-FE91-E75BAA501DFB}"/>
              </a:ext>
            </a:extLst>
          </p:cNvPr>
          <p:cNvSpPr/>
          <p:nvPr/>
        </p:nvSpPr>
        <p:spPr>
          <a:xfrm rot="21358730">
            <a:off x="9634268" y="976654"/>
            <a:ext cx="2347192" cy="701521"/>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a:extLst>
              <a:ext uri="{FF2B5EF4-FFF2-40B4-BE49-F238E27FC236}">
                <a16:creationId xmlns:a16="http://schemas.microsoft.com/office/drawing/2014/main" id="{00F7AB57-56A1-7929-9AB3-5623C75CF630}"/>
              </a:ext>
            </a:extLst>
          </p:cNvPr>
          <p:cNvSpPr txBox="1"/>
          <p:nvPr/>
        </p:nvSpPr>
        <p:spPr>
          <a:xfrm>
            <a:off x="251520" y="1412776"/>
            <a:ext cx="8784976" cy="5170646"/>
          </a:xfrm>
          <a:prstGeom prst="rect">
            <a:avLst/>
          </a:prstGeom>
          <a:noFill/>
        </p:spPr>
        <p:txBody>
          <a:bodyPr wrap="square" rtlCol="0">
            <a:spAutoFit/>
          </a:bodyPr>
          <a:lstStyle/>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Bibelen som forpliktende autoritet for tro, lære og liv.</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ekteskapet som Guds skaperordning for én mann og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én kvinne, undervist og bekreftet av Jesus og apostlene.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mor-far-barn-relasjonens særstilling og unike betydning.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barns gudgitte rett til å kjenne sin egen mor og far.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Verken mor eller far er overflødig.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 som en gave, og ikke som en rettighet eller handelsvare.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betydningen av blodsbånd, slekt og biologisk tilhørighet.</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barneperspektivet i kirkens teologi og praksis.</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FNs Barnekonvensjon: «Barn har rett til, så langt det er mulig, å kjenne sine foreldre og få omsorg fra dem.»</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biologiske realiteter, barns rettigheter og Bibelens budskap.</a:t>
            </a:r>
          </a:p>
          <a:p>
            <a:pPr algn="ctr"/>
            <a:r>
              <a:rPr lang="nb-NO" sz="2200" i="1" dirty="0">
                <a:latin typeface="+mj-lt"/>
              </a:rPr>
              <a:t>Vår tro og vårt budskap bygger på et tydelig JA </a:t>
            </a:r>
          </a:p>
          <a:p>
            <a:pPr algn="ctr"/>
            <a:r>
              <a:rPr lang="nb-NO" sz="2200" i="1" dirty="0">
                <a:latin typeface="+mj-lt"/>
              </a:rPr>
              <a:t>til Guds gode vilje på alle livsområder.</a:t>
            </a:r>
          </a:p>
        </p:txBody>
      </p:sp>
    </p:spTree>
    <p:extLst>
      <p:ext uri="{BB962C8B-B14F-4D97-AF65-F5344CB8AC3E}">
        <p14:creationId xmlns:p14="http://schemas.microsoft.com/office/powerpoint/2010/main" val="19251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738C9E-536A-3653-3F79-72F0ED3633A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1E950A4-B49C-9F78-81E1-2891277E8085}"/>
              </a:ext>
            </a:extLst>
          </p:cNvPr>
          <p:cNvSpPr>
            <a:spLocks noGrp="1"/>
          </p:cNvSpPr>
          <p:nvPr>
            <p:ph type="title"/>
          </p:nvPr>
        </p:nvSpPr>
        <p:spPr>
          <a:xfrm>
            <a:off x="395536" y="692697"/>
            <a:ext cx="8712968" cy="792088"/>
          </a:xfrm>
          <a:ln>
            <a:noFill/>
          </a:ln>
        </p:spPr>
        <p:txBody>
          <a:bodyPr/>
          <a:lstStyle/>
          <a:p>
            <a:pPr marL="0" indent="0" algn="l">
              <a:buNone/>
              <a:defRPr/>
            </a:pPr>
            <a:r>
              <a:rPr lang="nb-NO" b="0" dirty="0">
                <a:solidFill>
                  <a:srgbClr val="7030A0"/>
                </a:solidFill>
                <a:effectLst/>
                <a:latin typeface="Arial Black" panose="020B0A04020102020204" pitchFamily="34" charset="0"/>
              </a:rPr>
              <a:t>Noen viktige årstall</a:t>
            </a:r>
            <a:br>
              <a:rPr lang="nb-NO" b="0" dirty="0">
                <a:solidFill>
                  <a:srgbClr val="7030A0"/>
                </a:solidFill>
                <a:effectLst/>
                <a:latin typeface="Arial Black" panose="020B0A04020102020204" pitchFamily="34" charset="0"/>
              </a:rPr>
            </a:br>
            <a:r>
              <a:rPr lang="nb-NO" sz="2400" b="0" dirty="0">
                <a:solidFill>
                  <a:srgbClr val="7030A0"/>
                </a:solidFill>
                <a:effectLst/>
                <a:latin typeface="Arial Black" panose="020B0A04020102020204" pitchFamily="34" charset="0"/>
              </a:rPr>
              <a:t>i norsk lovgivning om kjønn, samliv og ekteskap</a:t>
            </a:r>
            <a:endParaRPr lang="nb-NO" sz="4000" b="0" dirty="0">
              <a:solidFill>
                <a:srgbClr val="7030A0"/>
              </a:solidFill>
              <a:effectLst/>
              <a:latin typeface="Arial Black" panose="020B0A04020102020204" pitchFamily="34" charset="0"/>
            </a:endParaRPr>
          </a:p>
        </p:txBody>
      </p:sp>
      <p:sp>
        <p:nvSpPr>
          <p:cNvPr id="14" name="Pil høyre 13">
            <a:extLst>
              <a:ext uri="{FF2B5EF4-FFF2-40B4-BE49-F238E27FC236}">
                <a16:creationId xmlns:a16="http://schemas.microsoft.com/office/drawing/2014/main" id="{17A7E0B5-87DC-39B9-EE7F-D3FF38D6F3F5}"/>
              </a:ext>
            </a:extLst>
          </p:cNvPr>
          <p:cNvSpPr/>
          <p:nvPr/>
        </p:nvSpPr>
        <p:spPr>
          <a:xfrm>
            <a:off x="-108520" y="3645025"/>
            <a:ext cx="907300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C48289FD-6428-7EAB-EE82-2DE2E60B6E52}"/>
              </a:ext>
            </a:extLst>
          </p:cNvPr>
          <p:cNvSpPr txBox="1"/>
          <p:nvPr/>
        </p:nvSpPr>
        <p:spPr>
          <a:xfrm>
            <a:off x="179512" y="3759425"/>
            <a:ext cx="9001000" cy="461665"/>
          </a:xfrm>
          <a:prstGeom prst="rect">
            <a:avLst/>
          </a:prstGeom>
          <a:noFill/>
        </p:spPr>
        <p:txBody>
          <a:bodyPr wrap="square" rtlCol="0">
            <a:spAutoFit/>
          </a:bodyPr>
          <a:lstStyle/>
          <a:p>
            <a:r>
              <a:rPr lang="nb-NO" sz="2400" b="1" dirty="0">
                <a:solidFill>
                  <a:schemeClr val="bg1"/>
                </a:solidFill>
                <a:latin typeface="+mj-lt"/>
              </a:rPr>
              <a:t>1972</a:t>
            </a:r>
            <a:r>
              <a:rPr lang="nb-NO" b="1" dirty="0">
                <a:latin typeface="+mj-lt"/>
              </a:rPr>
              <a:t>		    </a:t>
            </a:r>
            <a:r>
              <a:rPr lang="nb-NO" sz="2400" b="1" dirty="0">
                <a:solidFill>
                  <a:schemeClr val="bg1"/>
                </a:solidFill>
                <a:latin typeface="+mj-lt"/>
              </a:rPr>
              <a:t>1993</a:t>
            </a:r>
            <a:r>
              <a:rPr lang="nb-NO" b="1" dirty="0">
                <a:latin typeface="+mj-lt"/>
              </a:rPr>
              <a:t>	               </a:t>
            </a:r>
            <a:r>
              <a:rPr lang="nb-NO" sz="2400" b="1" dirty="0">
                <a:solidFill>
                  <a:schemeClr val="bg1"/>
                </a:solidFill>
                <a:latin typeface="+mj-lt"/>
              </a:rPr>
              <a:t>2008</a:t>
            </a:r>
            <a:r>
              <a:rPr lang="nb-NO" b="1" dirty="0">
                <a:latin typeface="+mj-lt"/>
              </a:rPr>
              <a:t>	            </a:t>
            </a:r>
            <a:r>
              <a:rPr lang="nb-NO" sz="2400" b="1" dirty="0">
                <a:solidFill>
                  <a:schemeClr val="bg1"/>
                </a:solidFill>
                <a:latin typeface="+mj-lt"/>
              </a:rPr>
              <a:t>2016</a:t>
            </a:r>
            <a:r>
              <a:rPr lang="nb-NO" sz="2400" b="1" dirty="0">
                <a:latin typeface="+mj-lt"/>
              </a:rPr>
              <a:t>   </a:t>
            </a:r>
            <a:r>
              <a:rPr lang="nb-NO" sz="2400" b="1" dirty="0">
                <a:solidFill>
                  <a:schemeClr val="bg1"/>
                </a:solidFill>
                <a:latin typeface="+mj-lt"/>
              </a:rPr>
              <a:t>2017    ?</a:t>
            </a:r>
            <a:endParaRPr lang="nb-NO" b="1" dirty="0">
              <a:solidFill>
                <a:schemeClr val="bg1"/>
              </a:solidFill>
              <a:latin typeface="+mj-lt"/>
            </a:endParaRPr>
          </a:p>
        </p:txBody>
      </p:sp>
      <p:sp>
        <p:nvSpPr>
          <p:cNvPr id="18" name="TekstSylinder 17">
            <a:extLst>
              <a:ext uri="{FF2B5EF4-FFF2-40B4-BE49-F238E27FC236}">
                <a16:creationId xmlns:a16="http://schemas.microsoft.com/office/drawing/2014/main" id="{2F9645CF-9E64-85C7-DB5E-10D1E61888C4}"/>
              </a:ext>
            </a:extLst>
          </p:cNvPr>
          <p:cNvSpPr txBox="1"/>
          <p:nvPr/>
        </p:nvSpPr>
        <p:spPr>
          <a:xfrm>
            <a:off x="473303" y="1643896"/>
            <a:ext cx="2880320" cy="1785104"/>
          </a:xfrm>
          <a:prstGeom prst="rect">
            <a:avLst/>
          </a:prstGeom>
          <a:noFill/>
        </p:spPr>
        <p:txBody>
          <a:bodyPr wrap="square" rtlCol="0">
            <a:spAutoFit/>
          </a:bodyPr>
          <a:lstStyle/>
          <a:p>
            <a:r>
              <a:rPr lang="nb-NO" sz="2200" dirty="0">
                <a:latin typeface="Arial" panose="020B0604020202020204" pitchFamily="34" charset="0"/>
                <a:cs typeface="Arial" panose="020B0604020202020204" pitchFamily="34" charset="0"/>
              </a:rPr>
              <a:t>Forbudene mot samboerskap og mot homoseksuelle </a:t>
            </a:r>
            <a:r>
              <a:rPr lang="nb-NO" sz="2200">
                <a:latin typeface="Arial" panose="020B0604020202020204" pitchFamily="34" charset="0"/>
                <a:cs typeface="Arial" panose="020B0604020202020204" pitchFamily="34" charset="0"/>
              </a:rPr>
              <a:t>handlinger ble </a:t>
            </a:r>
            <a:r>
              <a:rPr lang="nb-NO" sz="2200" dirty="0">
                <a:latin typeface="Arial" panose="020B0604020202020204" pitchFamily="34" charset="0"/>
                <a:cs typeface="Arial" panose="020B0604020202020204" pitchFamily="34" charset="0"/>
              </a:rPr>
              <a:t>avskaffet.</a:t>
            </a:r>
          </a:p>
        </p:txBody>
      </p:sp>
      <p:cxnSp>
        <p:nvCxnSpPr>
          <p:cNvPr id="20" name="Rett linje 19">
            <a:extLst>
              <a:ext uri="{FF2B5EF4-FFF2-40B4-BE49-F238E27FC236}">
                <a16:creationId xmlns:a16="http://schemas.microsoft.com/office/drawing/2014/main" id="{F26327A6-6D02-9AD1-B94F-9152A64B68D6}"/>
              </a:ext>
            </a:extLst>
          </p:cNvPr>
          <p:cNvCxnSpPr/>
          <p:nvPr/>
        </p:nvCxnSpPr>
        <p:spPr>
          <a:xfrm flipH="1">
            <a:off x="677752" y="3413906"/>
            <a:ext cx="293848" cy="345519"/>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a:extLst>
              <a:ext uri="{FF2B5EF4-FFF2-40B4-BE49-F238E27FC236}">
                <a16:creationId xmlns:a16="http://schemas.microsoft.com/office/drawing/2014/main" id="{E0F11419-4685-65F8-9985-7B2B2EA68F47}"/>
              </a:ext>
            </a:extLst>
          </p:cNvPr>
          <p:cNvSpPr/>
          <p:nvPr/>
        </p:nvSpPr>
        <p:spPr>
          <a:xfrm>
            <a:off x="467544" y="4581128"/>
            <a:ext cx="4032448" cy="2123658"/>
          </a:xfrm>
          <a:prstGeom prst="rect">
            <a:avLst/>
          </a:prstGeom>
        </p:spPr>
        <p:txBody>
          <a:bodyPr wrap="square">
            <a:spAutoFit/>
          </a:bodyPr>
          <a:lstStyle/>
          <a:p>
            <a:pPr lvl="0"/>
            <a:r>
              <a:rPr lang="nb-NO" altLang="nb-NO" sz="2200" dirty="0">
                <a:latin typeface="Arial" panose="020B0604020202020204" pitchFamily="34" charset="0"/>
                <a:cs typeface="Arial" panose="020B0604020202020204" pitchFamily="34" charset="0"/>
              </a:rPr>
              <a:t>Partnerskapsloven for par </a:t>
            </a:r>
            <a:br>
              <a:rPr lang="nb-NO" altLang="nb-NO" sz="2200" dirty="0">
                <a:latin typeface="Arial" panose="020B0604020202020204" pitchFamily="34" charset="0"/>
                <a:cs typeface="Arial" panose="020B0604020202020204" pitchFamily="34" charset="0"/>
              </a:rPr>
            </a:br>
            <a:r>
              <a:rPr lang="nb-NO" altLang="nb-NO" sz="2200" dirty="0">
                <a:latin typeface="Arial" panose="020B0604020202020204" pitchFamily="34" charset="0"/>
                <a:cs typeface="Arial" panose="020B0604020202020204" pitchFamily="34" charset="0"/>
              </a:rPr>
              <a:t>av samme kjønn ble innført. Den var nesten identisk med Ekteskapsloven. Hoved-forskjell: Staten hjalp ikke likekjønnede par å få barn.</a:t>
            </a:r>
            <a:endParaRPr lang="nb-NO" sz="2200" dirty="0">
              <a:latin typeface="Arial" panose="020B0604020202020204" pitchFamily="34" charset="0"/>
              <a:cs typeface="Arial" panose="020B0604020202020204" pitchFamily="34" charset="0"/>
            </a:endParaRPr>
          </a:p>
        </p:txBody>
      </p:sp>
      <p:sp>
        <p:nvSpPr>
          <p:cNvPr id="30" name="TekstSylinder 29">
            <a:extLst>
              <a:ext uri="{FF2B5EF4-FFF2-40B4-BE49-F238E27FC236}">
                <a16:creationId xmlns:a16="http://schemas.microsoft.com/office/drawing/2014/main" id="{15E65612-1E5F-42C1-C4F2-BB6B52CDE5A6}"/>
              </a:ext>
            </a:extLst>
          </p:cNvPr>
          <p:cNvSpPr txBox="1"/>
          <p:nvPr/>
        </p:nvSpPr>
        <p:spPr>
          <a:xfrm>
            <a:off x="3635898" y="1628800"/>
            <a:ext cx="2626460" cy="1785104"/>
          </a:xfrm>
          <a:prstGeom prst="rect">
            <a:avLst/>
          </a:prstGeom>
          <a:noFill/>
        </p:spPr>
        <p:txBody>
          <a:bodyPr wrap="square" rtlCol="0">
            <a:spAutoFit/>
          </a:bodyPr>
          <a:lstStyle/>
          <a:p>
            <a:r>
              <a:rPr lang="nb-NO" sz="2200" dirty="0">
                <a:latin typeface="Arial" panose="020B0604020202020204" pitchFamily="34" charset="0"/>
                <a:cs typeface="Arial" panose="020B0604020202020204" pitchFamily="34" charset="0"/>
              </a:rPr>
              <a:t>Den kjønnsnøytrale ekteskapsloven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ble vedtatt: To av samme kjønn kan gifte seg.</a:t>
            </a:r>
          </a:p>
        </p:txBody>
      </p:sp>
      <p:cxnSp>
        <p:nvCxnSpPr>
          <p:cNvPr id="31" name="Rett linje 30">
            <a:extLst>
              <a:ext uri="{FF2B5EF4-FFF2-40B4-BE49-F238E27FC236}">
                <a16:creationId xmlns:a16="http://schemas.microsoft.com/office/drawing/2014/main" id="{6139230A-36EF-E1A3-A2BF-5CEAC3EC24E8}"/>
              </a:ext>
            </a:extLst>
          </p:cNvPr>
          <p:cNvCxnSpPr/>
          <p:nvPr/>
        </p:nvCxnSpPr>
        <p:spPr>
          <a:xfrm flipV="1">
            <a:off x="2267744" y="4293097"/>
            <a:ext cx="432048" cy="297325"/>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a:extLst>
              <a:ext uri="{FF2B5EF4-FFF2-40B4-BE49-F238E27FC236}">
                <a16:creationId xmlns:a16="http://schemas.microsoft.com/office/drawing/2014/main" id="{789E8371-B256-DA45-7F6F-53704845AA76}"/>
              </a:ext>
            </a:extLst>
          </p:cNvPr>
          <p:cNvCxnSpPr/>
          <p:nvPr/>
        </p:nvCxnSpPr>
        <p:spPr>
          <a:xfrm>
            <a:off x="4932040" y="3356994"/>
            <a:ext cx="153144" cy="402431"/>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a:extLst>
              <a:ext uri="{FF2B5EF4-FFF2-40B4-BE49-F238E27FC236}">
                <a16:creationId xmlns:a16="http://schemas.microsoft.com/office/drawing/2014/main" id="{C9954FD9-DA3B-12C9-3106-ADF18BDB0B1B}"/>
              </a:ext>
            </a:extLst>
          </p:cNvPr>
          <p:cNvSpPr txBox="1"/>
          <p:nvPr/>
        </p:nvSpPr>
        <p:spPr>
          <a:xfrm>
            <a:off x="4572000" y="4725144"/>
            <a:ext cx="1896421" cy="1446550"/>
          </a:xfrm>
          <a:prstGeom prst="rect">
            <a:avLst/>
          </a:prstGeom>
          <a:noFill/>
        </p:spPr>
        <p:txBody>
          <a:bodyPr wrap="square" rtlCol="0">
            <a:spAutoFit/>
          </a:bodyPr>
          <a:lstStyle/>
          <a:p>
            <a:r>
              <a:rPr lang="nb-NO" sz="2200" dirty="0">
                <a:latin typeface="Arial" panose="020B0604020202020204" pitchFamily="34" charset="0"/>
                <a:cs typeface="Arial" panose="020B0604020202020204" pitchFamily="34" charset="0"/>
              </a:rPr>
              <a:t>Lov om endring av juridisk kjønn ble vedtatt.</a:t>
            </a:r>
          </a:p>
        </p:txBody>
      </p:sp>
      <p:cxnSp>
        <p:nvCxnSpPr>
          <p:cNvPr id="52" name="Rett linje 51">
            <a:extLst>
              <a:ext uri="{FF2B5EF4-FFF2-40B4-BE49-F238E27FC236}">
                <a16:creationId xmlns:a16="http://schemas.microsoft.com/office/drawing/2014/main" id="{A5C8828A-AE51-3F57-3549-487D431154E3}"/>
              </a:ext>
            </a:extLst>
          </p:cNvPr>
          <p:cNvCxnSpPr/>
          <p:nvPr/>
        </p:nvCxnSpPr>
        <p:spPr>
          <a:xfrm flipV="1">
            <a:off x="5940152" y="4293098"/>
            <a:ext cx="792088" cy="57606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pic>
        <p:nvPicPr>
          <p:cNvPr id="9218" name="Picture 2" descr="Image result for stortinget">
            <a:extLst>
              <a:ext uri="{FF2B5EF4-FFF2-40B4-BE49-F238E27FC236}">
                <a16:creationId xmlns:a16="http://schemas.microsoft.com/office/drawing/2014/main" id="{A7940410-652E-9C66-B93D-2DE1B296C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358" y="1767213"/>
            <a:ext cx="2486108" cy="152490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A815F9DE-5B73-CD40-BCF1-7C9C314E3086}"/>
              </a:ext>
            </a:extLst>
          </p:cNvPr>
          <p:cNvSpPr txBox="1"/>
          <p:nvPr/>
        </p:nvSpPr>
        <p:spPr>
          <a:xfrm>
            <a:off x="6596608" y="4733528"/>
            <a:ext cx="2987824" cy="1785104"/>
          </a:xfrm>
          <a:prstGeom prst="rect">
            <a:avLst/>
          </a:prstGeom>
          <a:noFill/>
        </p:spPr>
        <p:txBody>
          <a:bodyPr wrap="square" rtlCol="0">
            <a:spAutoFit/>
          </a:bodyPr>
          <a:lstStyle/>
          <a:p>
            <a:r>
              <a:rPr lang="nb-NO" sz="2200" dirty="0">
                <a:latin typeface="Arial" panose="020B0604020202020204" pitchFamily="34" charset="0"/>
                <a:cs typeface="Arial" panose="020B0604020202020204" pitchFamily="34" charset="0"/>
              </a:rPr>
              <a:t>Den norske kirke omdefinerte ekte-skapet og innførte kirkelig bryllup for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to av samme kjønn. </a:t>
            </a:r>
          </a:p>
        </p:txBody>
      </p:sp>
      <p:cxnSp>
        <p:nvCxnSpPr>
          <p:cNvPr id="19" name="Rett linje 18">
            <a:extLst>
              <a:ext uri="{FF2B5EF4-FFF2-40B4-BE49-F238E27FC236}">
                <a16:creationId xmlns:a16="http://schemas.microsoft.com/office/drawing/2014/main" id="{F1064404-DF5B-23B3-32B0-96BB1754291D}"/>
              </a:ext>
            </a:extLst>
          </p:cNvPr>
          <p:cNvCxnSpPr/>
          <p:nvPr/>
        </p:nvCxnSpPr>
        <p:spPr>
          <a:xfrm flipV="1">
            <a:off x="7676728" y="4293097"/>
            <a:ext cx="36004" cy="44043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353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4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736CE2-E5D0-3083-4E43-7F48D367A288}"/>
            </a:ext>
          </a:extLst>
        </p:cNvPr>
        <p:cNvGrpSpPr/>
        <p:nvPr/>
      </p:nvGrpSpPr>
      <p:grpSpPr>
        <a:xfrm>
          <a:off x="0" y="0"/>
          <a:ext cx="0" cy="0"/>
          <a:chOff x="0" y="0"/>
          <a:chExt cx="0" cy="0"/>
        </a:xfrm>
      </p:grpSpPr>
      <p:pic>
        <p:nvPicPr>
          <p:cNvPr id="9218" name="Picture 2" descr="Image result for stortinget">
            <a:extLst>
              <a:ext uri="{FF2B5EF4-FFF2-40B4-BE49-F238E27FC236}">
                <a16:creationId xmlns:a16="http://schemas.microsoft.com/office/drawing/2014/main" id="{15618B28-B646-6873-C565-7907F9C72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7384"/>
            <a:ext cx="2486108" cy="152490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0B60CCCB-D8F7-01A9-34E7-33FAAF6F5522}"/>
              </a:ext>
            </a:extLst>
          </p:cNvPr>
          <p:cNvSpPr>
            <a:spLocks noGrp="1"/>
          </p:cNvSpPr>
          <p:nvPr>
            <p:ph type="title"/>
          </p:nvPr>
        </p:nvSpPr>
        <p:spPr>
          <a:xfrm>
            <a:off x="323528" y="116632"/>
            <a:ext cx="8712968" cy="792088"/>
          </a:xfrm>
          <a:ln>
            <a:noFill/>
          </a:ln>
        </p:spPr>
        <p:txBody>
          <a:bodyPr/>
          <a:lstStyle/>
          <a:p>
            <a:pPr algn="l">
              <a:defRPr/>
            </a:pPr>
            <a:r>
              <a:rPr lang="nb-NO" sz="4000" dirty="0">
                <a:solidFill>
                  <a:srgbClr val="7030A0"/>
                </a:solidFill>
                <a:effectLst/>
                <a:latin typeface="Arial Black" panose="020B0A04020102020204" pitchFamily="34" charset="0"/>
              </a:rPr>
              <a:t>Nye lover fra 2018</a:t>
            </a:r>
            <a:endParaRPr lang="nb-NO" sz="3200" dirty="0">
              <a:solidFill>
                <a:srgbClr val="7030A0"/>
              </a:solidFill>
              <a:effectLst/>
              <a:latin typeface="Arial Black" panose="020B0A04020102020204" pitchFamily="34" charset="0"/>
            </a:endParaRPr>
          </a:p>
        </p:txBody>
      </p:sp>
      <p:sp>
        <p:nvSpPr>
          <p:cNvPr id="14" name="Pil høyre 13">
            <a:extLst>
              <a:ext uri="{FF2B5EF4-FFF2-40B4-BE49-F238E27FC236}">
                <a16:creationId xmlns:a16="http://schemas.microsoft.com/office/drawing/2014/main" id="{894F95DA-D9E8-BDEC-A380-71C011AF3B8B}"/>
              </a:ext>
            </a:extLst>
          </p:cNvPr>
          <p:cNvSpPr/>
          <p:nvPr/>
        </p:nvSpPr>
        <p:spPr>
          <a:xfrm>
            <a:off x="-108520" y="3223486"/>
            <a:ext cx="907300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9D5BA963-3801-B17C-DFB8-F826302B79B6}"/>
              </a:ext>
            </a:extLst>
          </p:cNvPr>
          <p:cNvSpPr txBox="1"/>
          <p:nvPr/>
        </p:nvSpPr>
        <p:spPr>
          <a:xfrm>
            <a:off x="179512" y="3356994"/>
            <a:ext cx="9001000" cy="461665"/>
          </a:xfrm>
          <a:prstGeom prst="rect">
            <a:avLst/>
          </a:prstGeom>
          <a:noFill/>
        </p:spPr>
        <p:txBody>
          <a:bodyPr wrap="square" rtlCol="0">
            <a:spAutoFit/>
          </a:bodyPr>
          <a:lstStyle/>
          <a:p>
            <a:r>
              <a:rPr lang="nb-NO" sz="2400" b="1" dirty="0">
                <a:solidFill>
                  <a:schemeClr val="bg1"/>
                </a:solidFill>
                <a:latin typeface="+mj-lt"/>
              </a:rPr>
              <a:t>  2018</a:t>
            </a:r>
            <a:r>
              <a:rPr lang="nb-NO" b="1" dirty="0">
                <a:latin typeface="+mj-lt"/>
              </a:rPr>
              <a:t>		  </a:t>
            </a:r>
            <a:r>
              <a:rPr lang="nb-NO" sz="2400" b="1" dirty="0">
                <a:solidFill>
                  <a:schemeClr val="bg1"/>
                </a:solidFill>
                <a:latin typeface="+mj-lt"/>
              </a:rPr>
              <a:t>2020</a:t>
            </a:r>
            <a:r>
              <a:rPr lang="nb-NO" b="1" dirty="0">
                <a:latin typeface="+mj-lt"/>
              </a:rPr>
              <a:t>	               </a:t>
            </a:r>
            <a:r>
              <a:rPr lang="nb-NO" sz="2400" b="1" dirty="0">
                <a:solidFill>
                  <a:schemeClr val="bg1"/>
                </a:solidFill>
                <a:latin typeface="+mj-lt"/>
              </a:rPr>
              <a:t>2020</a:t>
            </a:r>
            <a:r>
              <a:rPr lang="nb-NO" b="1" dirty="0">
                <a:solidFill>
                  <a:schemeClr val="bg1">
                    <a:lumMod val="95000"/>
                  </a:schemeClr>
                </a:solidFill>
                <a:latin typeface="+mj-lt"/>
                <a:sym typeface="Wingdings" panose="05000000000000000000" pitchFamily="2" charset="2"/>
              </a:rPr>
              <a:t></a:t>
            </a:r>
            <a:r>
              <a:rPr lang="nb-NO" b="1" dirty="0">
                <a:latin typeface="+mj-lt"/>
              </a:rPr>
              <a:t>     </a:t>
            </a:r>
            <a:r>
              <a:rPr lang="nb-NO" sz="2400" b="1" dirty="0">
                <a:solidFill>
                  <a:schemeClr val="bg1"/>
                </a:solidFill>
                <a:latin typeface="+mj-lt"/>
              </a:rPr>
              <a:t>2020</a:t>
            </a:r>
            <a:r>
              <a:rPr lang="nb-NO" sz="2400" b="1" dirty="0">
                <a:latin typeface="+mj-lt"/>
              </a:rPr>
              <a:t>   	</a:t>
            </a:r>
            <a:r>
              <a:rPr lang="nb-NO" sz="2400" b="1" dirty="0">
                <a:solidFill>
                  <a:schemeClr val="bg1"/>
                </a:solidFill>
                <a:latin typeface="+mj-lt"/>
              </a:rPr>
              <a:t>2023      ?</a:t>
            </a:r>
            <a:endParaRPr lang="nb-NO" b="1" dirty="0">
              <a:solidFill>
                <a:schemeClr val="bg1"/>
              </a:solidFill>
              <a:latin typeface="+mj-lt"/>
            </a:endParaRPr>
          </a:p>
        </p:txBody>
      </p:sp>
      <p:sp>
        <p:nvSpPr>
          <p:cNvPr id="18" name="TekstSylinder 17">
            <a:extLst>
              <a:ext uri="{FF2B5EF4-FFF2-40B4-BE49-F238E27FC236}">
                <a16:creationId xmlns:a16="http://schemas.microsoft.com/office/drawing/2014/main" id="{8E347191-FDB1-A96D-8393-AF3D93F08494}"/>
              </a:ext>
            </a:extLst>
          </p:cNvPr>
          <p:cNvSpPr txBox="1"/>
          <p:nvPr/>
        </p:nvSpPr>
        <p:spPr>
          <a:xfrm>
            <a:off x="323528" y="1052736"/>
            <a:ext cx="3312370" cy="1938992"/>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Ny </a:t>
            </a:r>
            <a:r>
              <a:rPr lang="nb-NO" sz="2000" b="1" dirty="0">
                <a:latin typeface="Arial" panose="020B0604020202020204" pitchFamily="34" charset="0"/>
                <a:cs typeface="Arial" panose="020B0604020202020204" pitchFamily="34" charset="0"/>
              </a:rPr>
              <a:t>Likestillings- og </a:t>
            </a:r>
            <a:r>
              <a:rPr lang="nb-NO" sz="2000" b="1" dirty="0" err="1">
                <a:latin typeface="Arial" panose="020B0604020202020204" pitchFamily="34" charset="0"/>
                <a:cs typeface="Arial" panose="020B0604020202020204" pitchFamily="34" charset="0"/>
              </a:rPr>
              <a:t>diskrimineringslov</a:t>
            </a:r>
            <a:r>
              <a:rPr lang="nb-NO" sz="2000" b="1"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med begrepene «seksuell orientering, kjønns-</a:t>
            </a:r>
          </a:p>
          <a:p>
            <a:r>
              <a:rPr lang="nb-NO" sz="2000" dirty="0">
                <a:latin typeface="Arial" panose="020B0604020202020204" pitchFamily="34" charset="0"/>
                <a:cs typeface="Arial" panose="020B0604020202020204" pitchFamily="34" charset="0"/>
              </a:rPr>
              <a:t>identitet og kjønnsuttrykk». Omvendt bevisbyrde (§37).</a:t>
            </a:r>
          </a:p>
        </p:txBody>
      </p:sp>
      <p:cxnSp>
        <p:nvCxnSpPr>
          <p:cNvPr id="20" name="Rett linje 19">
            <a:extLst>
              <a:ext uri="{FF2B5EF4-FFF2-40B4-BE49-F238E27FC236}">
                <a16:creationId xmlns:a16="http://schemas.microsoft.com/office/drawing/2014/main" id="{29325479-59B0-02F3-4D4D-AB25C8145B03}"/>
              </a:ext>
            </a:extLst>
          </p:cNvPr>
          <p:cNvCxnSpPr/>
          <p:nvPr/>
        </p:nvCxnSpPr>
        <p:spPr>
          <a:xfrm flipH="1">
            <a:off x="821768" y="3011475"/>
            <a:ext cx="293848" cy="345519"/>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a:extLst>
              <a:ext uri="{FF2B5EF4-FFF2-40B4-BE49-F238E27FC236}">
                <a16:creationId xmlns:a16="http://schemas.microsoft.com/office/drawing/2014/main" id="{C824D8DE-3FDF-0A47-3F7E-97AC512A602A}"/>
              </a:ext>
            </a:extLst>
          </p:cNvPr>
          <p:cNvSpPr/>
          <p:nvPr/>
        </p:nvSpPr>
        <p:spPr>
          <a:xfrm>
            <a:off x="323528" y="4149082"/>
            <a:ext cx="3672916" cy="2246769"/>
          </a:xfrm>
          <a:prstGeom prst="rect">
            <a:avLst/>
          </a:prstGeom>
        </p:spPr>
        <p:txBody>
          <a:bodyPr wrap="square">
            <a:spAutoFit/>
          </a:bodyPr>
          <a:lstStyle/>
          <a:p>
            <a:pPr lvl="0"/>
            <a:r>
              <a:rPr lang="nb-NO" altLang="nb-NO" sz="2000" b="1" dirty="0">
                <a:latin typeface="Arial" panose="020B0604020202020204" pitchFamily="34" charset="0"/>
                <a:cs typeface="Arial" panose="020B0604020202020204" pitchFamily="34" charset="0"/>
              </a:rPr>
              <a:t>Revidert Straffelov</a:t>
            </a:r>
            <a:r>
              <a:rPr lang="nb-NO" altLang="nb-NO" sz="2000" dirty="0">
                <a:latin typeface="Arial" panose="020B0604020202020204" pitchFamily="34" charset="0"/>
                <a:cs typeface="Arial" panose="020B0604020202020204" pitchFamily="34" charset="0"/>
              </a:rPr>
              <a:t>. </a:t>
            </a:r>
          </a:p>
          <a:p>
            <a:pPr lvl="0"/>
            <a:r>
              <a:rPr lang="nb-NO" altLang="nb-NO" sz="2000" dirty="0">
                <a:latin typeface="Arial" panose="020B0604020202020204" pitchFamily="34" charset="0"/>
                <a:cs typeface="Arial" panose="020B0604020202020204" pitchFamily="34" charset="0"/>
              </a:rPr>
              <a:t>8 paragrafer inneholder begrepene «seksuell orientering, kjønnsidentitet og kjønnsuttrykk». §185: Hatefulle ytringer. Strafferamme: Bot eller inntil 3 års fengsel.</a:t>
            </a:r>
            <a:endParaRPr lang="nb-NO" sz="2000" dirty="0">
              <a:latin typeface="Arial" panose="020B0604020202020204" pitchFamily="34" charset="0"/>
              <a:cs typeface="Arial" panose="020B0604020202020204" pitchFamily="34" charset="0"/>
            </a:endParaRPr>
          </a:p>
        </p:txBody>
      </p:sp>
      <p:sp>
        <p:nvSpPr>
          <p:cNvPr id="30" name="TekstSylinder 29">
            <a:extLst>
              <a:ext uri="{FF2B5EF4-FFF2-40B4-BE49-F238E27FC236}">
                <a16:creationId xmlns:a16="http://schemas.microsoft.com/office/drawing/2014/main" id="{10F912D8-F5A5-0412-5E80-A69D06C99518}"/>
              </a:ext>
            </a:extLst>
          </p:cNvPr>
          <p:cNvSpPr txBox="1"/>
          <p:nvPr/>
        </p:nvSpPr>
        <p:spPr>
          <a:xfrm>
            <a:off x="3745740" y="1052736"/>
            <a:ext cx="2626460" cy="1631216"/>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Nye </a:t>
            </a:r>
            <a:r>
              <a:rPr lang="nb-NO" sz="2000" b="1" dirty="0">
                <a:latin typeface="Arial" panose="020B0604020202020204" pitchFamily="34" charset="0"/>
                <a:cs typeface="Arial" panose="020B0604020202020204" pitchFamily="34" charset="0"/>
              </a:rPr>
              <a:t>læreplaner</a:t>
            </a:r>
            <a:r>
              <a:rPr lang="nb-NO" sz="2000" dirty="0">
                <a:latin typeface="Arial" panose="020B0604020202020204" pitchFamily="34" charset="0"/>
                <a:cs typeface="Arial" panose="020B0604020202020204" pitchFamily="34" charset="0"/>
              </a:rPr>
              <a:t> for grunnskolen.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Nye </a:t>
            </a:r>
            <a:r>
              <a:rPr lang="nb-NO" sz="2000" b="1" dirty="0">
                <a:latin typeface="Arial" panose="020B0604020202020204" pitchFamily="34" charset="0"/>
                <a:cs typeface="Arial" panose="020B0604020202020204" pitchFamily="34" charset="0"/>
              </a:rPr>
              <a:t>lærebøker</a:t>
            </a:r>
            <a:r>
              <a:rPr lang="nb-NO" sz="2000" dirty="0">
                <a:latin typeface="Arial" panose="020B0604020202020204" pitchFamily="34" charset="0"/>
                <a:cs typeface="Arial" panose="020B0604020202020204" pitchFamily="34" charset="0"/>
              </a:rPr>
              <a:t> gjennomsyret av «skeiv teori».</a:t>
            </a:r>
          </a:p>
        </p:txBody>
      </p:sp>
      <p:cxnSp>
        <p:nvCxnSpPr>
          <p:cNvPr id="31" name="Rett linje 30">
            <a:extLst>
              <a:ext uri="{FF2B5EF4-FFF2-40B4-BE49-F238E27FC236}">
                <a16:creationId xmlns:a16="http://schemas.microsoft.com/office/drawing/2014/main" id="{7CD9CDCB-3786-F896-5F59-5BA51F135958}"/>
              </a:ext>
            </a:extLst>
          </p:cNvPr>
          <p:cNvCxnSpPr>
            <a:cxnSpLocks/>
          </p:cNvCxnSpPr>
          <p:nvPr/>
        </p:nvCxnSpPr>
        <p:spPr>
          <a:xfrm flipV="1">
            <a:off x="2267744" y="3789040"/>
            <a:ext cx="144016" cy="37832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a:extLst>
              <a:ext uri="{FF2B5EF4-FFF2-40B4-BE49-F238E27FC236}">
                <a16:creationId xmlns:a16="http://schemas.microsoft.com/office/drawing/2014/main" id="{EBE28A6E-022B-54B1-EC94-D4BD649E7CC6}"/>
              </a:ext>
            </a:extLst>
          </p:cNvPr>
          <p:cNvCxnSpPr>
            <a:cxnSpLocks/>
          </p:cNvCxnSpPr>
          <p:nvPr/>
        </p:nvCxnSpPr>
        <p:spPr>
          <a:xfrm flipH="1">
            <a:off x="4293096" y="2833401"/>
            <a:ext cx="134888" cy="523593"/>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a:extLst>
              <a:ext uri="{FF2B5EF4-FFF2-40B4-BE49-F238E27FC236}">
                <a16:creationId xmlns:a16="http://schemas.microsoft.com/office/drawing/2014/main" id="{A2A5CEC5-244F-8BA6-3603-2373753FA0E1}"/>
              </a:ext>
            </a:extLst>
          </p:cNvPr>
          <p:cNvSpPr txBox="1"/>
          <p:nvPr/>
        </p:nvSpPr>
        <p:spPr>
          <a:xfrm>
            <a:off x="4068452" y="4221090"/>
            <a:ext cx="2356520" cy="2523768"/>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Revidert </a:t>
            </a:r>
            <a:r>
              <a:rPr lang="nb-NO" sz="2000" b="1" dirty="0">
                <a:latin typeface="Arial" panose="020B0604020202020204" pitchFamily="34" charset="0"/>
                <a:cs typeface="Arial" panose="020B0604020202020204" pitchFamily="34" charset="0"/>
              </a:rPr>
              <a:t>Bioteknologilov</a:t>
            </a:r>
            <a:br>
              <a:rPr lang="nb-NO" sz="2000" b="1" dirty="0">
                <a:latin typeface="Arial" panose="020B0604020202020204" pitchFamily="34" charset="0"/>
                <a:cs typeface="Arial" panose="020B0604020202020204" pitchFamily="34" charset="0"/>
              </a:rPr>
            </a:br>
            <a:endParaRPr lang="nb-NO" sz="6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Assistert befruktning for single kvinner.</a:t>
            </a:r>
          </a:p>
          <a:p>
            <a:br>
              <a:rPr lang="nb-NO" sz="1200" dirty="0">
                <a:latin typeface="Arial" panose="020B0604020202020204" pitchFamily="34" charset="0"/>
                <a:cs typeface="Arial" panose="020B0604020202020204" pitchFamily="34" charset="0"/>
              </a:rPr>
            </a:br>
            <a:r>
              <a:rPr lang="nb-NO" sz="2000" b="1" dirty="0">
                <a:latin typeface="Arial" panose="020B0604020202020204" pitchFamily="34" charset="0"/>
                <a:cs typeface="Arial" panose="020B0604020202020204" pitchFamily="34" charset="0"/>
              </a:rPr>
              <a:t>*</a:t>
            </a:r>
            <a:r>
              <a:rPr lang="nb-NO" sz="12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Eggdonasjon</a:t>
            </a:r>
          </a:p>
          <a:p>
            <a:pPr marL="342900" indent="-342900">
              <a:buFont typeface="Arial" panose="020B0604020202020204" pitchFamily="34" charset="0"/>
              <a:buChar char="•"/>
            </a:pPr>
            <a:endParaRPr lang="nb-NO" sz="2000" dirty="0">
              <a:latin typeface="Arial" panose="020B0604020202020204" pitchFamily="34" charset="0"/>
              <a:cs typeface="Arial" panose="020B0604020202020204" pitchFamily="34" charset="0"/>
            </a:endParaRPr>
          </a:p>
        </p:txBody>
      </p:sp>
      <p:cxnSp>
        <p:nvCxnSpPr>
          <p:cNvPr id="52" name="Rett linje 51">
            <a:extLst>
              <a:ext uri="{FF2B5EF4-FFF2-40B4-BE49-F238E27FC236}">
                <a16:creationId xmlns:a16="http://schemas.microsoft.com/office/drawing/2014/main" id="{06B4A2FF-0B52-4EA4-7AC0-2F54B922B26F}"/>
              </a:ext>
            </a:extLst>
          </p:cNvPr>
          <p:cNvCxnSpPr>
            <a:cxnSpLocks/>
          </p:cNvCxnSpPr>
          <p:nvPr/>
        </p:nvCxnSpPr>
        <p:spPr>
          <a:xfrm flipV="1">
            <a:off x="5148064" y="3789040"/>
            <a:ext cx="288032" cy="468055"/>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17" name="TekstSylinder 16">
            <a:extLst>
              <a:ext uri="{FF2B5EF4-FFF2-40B4-BE49-F238E27FC236}">
                <a16:creationId xmlns:a16="http://schemas.microsoft.com/office/drawing/2014/main" id="{C33392B5-9D7E-0C16-67C6-4184CDF3C471}"/>
              </a:ext>
            </a:extLst>
          </p:cNvPr>
          <p:cNvSpPr txBox="1"/>
          <p:nvPr/>
        </p:nvSpPr>
        <p:spPr>
          <a:xfrm>
            <a:off x="6318992" y="4162901"/>
            <a:ext cx="3059832" cy="2862322"/>
          </a:xfrm>
          <a:prstGeom prst="rect">
            <a:avLst/>
          </a:prstGeom>
          <a:noFill/>
        </p:spPr>
        <p:txBody>
          <a:bodyPr wrap="square" rtlCol="0">
            <a:spAutoFit/>
          </a:bodyPr>
          <a:lstStyle/>
          <a:p>
            <a:r>
              <a:rPr lang="nb-NO" sz="2000" b="1" dirty="0">
                <a:latin typeface="Arial" panose="020B0604020202020204" pitchFamily="34" charset="0"/>
                <a:cs typeface="Arial" panose="020B0604020202020204" pitchFamily="34" charset="0"/>
              </a:rPr>
              <a:t>Under debatt:</a:t>
            </a:r>
            <a:br>
              <a:rPr lang="nb-NO" sz="2000" b="1"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Dobbeldonasjon</a:t>
            </a:r>
          </a:p>
          <a:p>
            <a:r>
              <a:rPr lang="nb-NO" sz="2000" dirty="0">
                <a:latin typeface="Arial" panose="020B0604020202020204" pitchFamily="34" charset="0"/>
                <a:cs typeface="Arial" panose="020B0604020202020204" pitchFamily="34" charset="0"/>
              </a:rPr>
              <a:t>* Flere enn 2 juridiske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foreldre. </a:t>
            </a:r>
          </a:p>
          <a:p>
            <a:r>
              <a:rPr lang="nb-NO" sz="2000" dirty="0">
                <a:latin typeface="Arial" panose="020B0604020202020204" pitchFamily="34" charset="0"/>
                <a:cs typeface="Arial" panose="020B0604020202020204" pitchFamily="34" charset="0"/>
              </a:rPr>
              <a:t>* En tredje juridisk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kjønnskategori</a:t>
            </a:r>
          </a:p>
          <a:p>
            <a:r>
              <a:rPr lang="nb-NO" sz="2000" dirty="0">
                <a:latin typeface="Arial" panose="020B0604020202020204" pitchFamily="34" charset="0"/>
                <a:cs typeface="Arial" panose="020B0604020202020204" pitchFamily="34" charset="0"/>
              </a:rPr>
              <a:t>* Surrogati</a:t>
            </a:r>
          </a:p>
          <a:p>
            <a:r>
              <a:rPr lang="nb-NO" sz="2000" dirty="0">
                <a:latin typeface="Arial" panose="020B0604020202020204" pitchFamily="34" charset="0"/>
                <a:cs typeface="Arial" panose="020B0604020202020204" pitchFamily="34" charset="0"/>
              </a:rPr>
              <a:t>* (Polyamori/polygami)</a:t>
            </a:r>
          </a:p>
          <a:p>
            <a:endParaRPr lang="nb-NO" sz="2000" dirty="0">
              <a:latin typeface="Arial" panose="020B0604020202020204" pitchFamily="34" charset="0"/>
              <a:cs typeface="Arial" panose="020B0604020202020204" pitchFamily="34" charset="0"/>
            </a:endParaRPr>
          </a:p>
        </p:txBody>
      </p:sp>
      <p:cxnSp>
        <p:nvCxnSpPr>
          <p:cNvPr id="19" name="Rett linje 18">
            <a:extLst>
              <a:ext uri="{FF2B5EF4-FFF2-40B4-BE49-F238E27FC236}">
                <a16:creationId xmlns:a16="http://schemas.microsoft.com/office/drawing/2014/main" id="{6D3AD960-EF04-0673-887C-B0E09297B95A}"/>
              </a:ext>
            </a:extLst>
          </p:cNvPr>
          <p:cNvCxnSpPr>
            <a:cxnSpLocks/>
          </p:cNvCxnSpPr>
          <p:nvPr/>
        </p:nvCxnSpPr>
        <p:spPr>
          <a:xfrm flipV="1">
            <a:off x="7704892" y="3789040"/>
            <a:ext cx="251484" cy="414459"/>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7" name="Rett linje 6">
            <a:extLst>
              <a:ext uri="{FF2B5EF4-FFF2-40B4-BE49-F238E27FC236}">
                <a16:creationId xmlns:a16="http://schemas.microsoft.com/office/drawing/2014/main" id="{DD13A3BA-265B-ED33-11EF-07E19758E18B}"/>
              </a:ext>
            </a:extLst>
          </p:cNvPr>
          <p:cNvCxnSpPr>
            <a:cxnSpLocks/>
          </p:cNvCxnSpPr>
          <p:nvPr/>
        </p:nvCxnSpPr>
        <p:spPr>
          <a:xfrm>
            <a:off x="7020272" y="2909961"/>
            <a:ext cx="0" cy="447033"/>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9" name="TekstSylinder 8">
            <a:extLst>
              <a:ext uri="{FF2B5EF4-FFF2-40B4-BE49-F238E27FC236}">
                <a16:creationId xmlns:a16="http://schemas.microsoft.com/office/drawing/2014/main" id="{9A51C494-4B5D-F7A6-206C-D6013E47BAD3}"/>
              </a:ext>
            </a:extLst>
          </p:cNvPr>
          <p:cNvSpPr txBox="1"/>
          <p:nvPr/>
        </p:nvSpPr>
        <p:spPr>
          <a:xfrm>
            <a:off x="6084168" y="1567122"/>
            <a:ext cx="2952328" cy="1631216"/>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Lov om forbud mot «</a:t>
            </a:r>
            <a:r>
              <a:rPr lang="nb-NO" sz="2000" b="1" dirty="0">
                <a:latin typeface="Arial" panose="020B0604020202020204" pitchFamily="34" charset="0"/>
                <a:cs typeface="Arial" panose="020B0604020202020204" pitchFamily="34" charset="0"/>
              </a:rPr>
              <a:t>konverteringsterapi</a:t>
            </a:r>
            <a:r>
              <a:rPr lang="nb-NO" sz="2000" dirty="0">
                <a:latin typeface="Arial" panose="020B0604020202020204" pitchFamily="34" charset="0"/>
                <a:cs typeface="Arial" panose="020B0604020202020204" pitchFamily="34" charset="0"/>
              </a:rPr>
              <a:t>».</a:t>
            </a:r>
          </a:p>
          <a:p>
            <a:r>
              <a:rPr lang="nb-NO" sz="2000" dirty="0">
                <a:latin typeface="Arial" panose="020B0604020202020204" pitchFamily="34" charset="0"/>
                <a:cs typeface="Arial" panose="020B0604020202020204" pitchFamily="34" charset="0"/>
              </a:rPr>
              <a:t>Strafferamme: 6 års fengsel. Verdens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strengeste lov.</a:t>
            </a:r>
          </a:p>
        </p:txBody>
      </p:sp>
    </p:spTree>
    <p:extLst>
      <p:ext uri="{BB962C8B-B14F-4D97-AF65-F5344CB8AC3E}">
        <p14:creationId xmlns:p14="http://schemas.microsoft.com/office/powerpoint/2010/main" val="304965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p:cNvSpPr txBox="1"/>
          <p:nvPr/>
        </p:nvSpPr>
        <p:spPr>
          <a:xfrm>
            <a:off x="441101" y="206931"/>
            <a:ext cx="6723187" cy="1631216"/>
          </a:xfrm>
          <a:prstGeom prst="rect">
            <a:avLst/>
          </a:prstGeom>
          <a:noFill/>
        </p:spPr>
        <p:txBody>
          <a:bodyPr wrap="square" rtlCol="0">
            <a:spAutoFit/>
          </a:bodyPr>
          <a:lstStyle/>
          <a:p>
            <a:r>
              <a:rPr lang="nb-NO" sz="4400" dirty="0">
                <a:solidFill>
                  <a:srgbClr val="7030A0"/>
                </a:solidFill>
                <a:latin typeface="Arial Black" panose="020B0A04020102020204" pitchFamily="34" charset="0"/>
              </a:rPr>
              <a:t>Aktuelle spørsmål</a:t>
            </a:r>
          </a:p>
          <a:p>
            <a:r>
              <a:rPr lang="nb-NO" sz="2800" dirty="0">
                <a:solidFill>
                  <a:srgbClr val="7030A0"/>
                </a:solidFill>
                <a:latin typeface="Arial Black" panose="020B0A04020102020204" pitchFamily="34" charset="0"/>
              </a:rPr>
              <a:t>– og svarene fra </a:t>
            </a:r>
            <a:r>
              <a:rPr lang="nb-NO" sz="2800" dirty="0" err="1">
                <a:solidFill>
                  <a:srgbClr val="7030A0"/>
                </a:solidFill>
                <a:latin typeface="Arial Black" panose="020B0A04020102020204" pitchFamily="34" charset="0"/>
              </a:rPr>
              <a:t>Pride</a:t>
            </a:r>
            <a:r>
              <a:rPr lang="nb-NO" sz="2800" dirty="0">
                <a:solidFill>
                  <a:srgbClr val="7030A0"/>
                </a:solidFill>
                <a:latin typeface="Arial Black" panose="020B0A04020102020204" pitchFamily="34" charset="0"/>
              </a:rPr>
              <a:t>-</a:t>
            </a:r>
            <a:br>
              <a:rPr lang="nb-NO" sz="28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ideologien og skeiv teori </a:t>
            </a:r>
            <a:endParaRPr lang="nb-NO" sz="2000" dirty="0">
              <a:solidFill>
                <a:srgbClr val="7030A0"/>
              </a:solidFill>
              <a:latin typeface="Arial Black" panose="020B0A04020102020204" pitchFamily="34" charset="0"/>
            </a:endParaRPr>
          </a:p>
        </p:txBody>
      </p:sp>
      <p:sp>
        <p:nvSpPr>
          <p:cNvPr id="8" name="TekstSylinder 7"/>
          <p:cNvSpPr txBox="1"/>
          <p:nvPr/>
        </p:nvSpPr>
        <p:spPr>
          <a:xfrm>
            <a:off x="175943" y="2270913"/>
            <a:ext cx="8756133" cy="4470455"/>
          </a:xfrm>
          <a:prstGeom prst="rect">
            <a:avLst/>
          </a:prstGeom>
          <a:noFill/>
        </p:spPr>
        <p:txBody>
          <a:bodyPr wrap="square" rtlCol="0">
            <a:spAutoFit/>
          </a:bodyPr>
          <a:lstStyle/>
          <a:p>
            <a:pPr marL="285750" indent="-285750">
              <a:buFont typeface="Arial" charset="0"/>
              <a:buChar char="•"/>
            </a:pPr>
            <a:r>
              <a:rPr lang="nb-NO" sz="2400" dirty="0">
                <a:latin typeface="Arial" panose="020B0604020202020204" pitchFamily="34" charset="0"/>
                <a:cs typeface="Arial" panose="020B0604020202020204" pitchFamily="34" charset="0"/>
              </a:rPr>
              <a:t>Er kjønn bestemt av biologi? - Nei</a:t>
            </a:r>
          </a:p>
          <a:p>
            <a:pPr marL="285750" indent="-285750">
              <a:buFont typeface="Arial" charset="0"/>
              <a:buChar char="•"/>
            </a:pPr>
            <a:r>
              <a:rPr lang="nb-NO" sz="2400" dirty="0">
                <a:latin typeface="Arial" panose="020B0604020202020204" pitchFamily="34" charset="0"/>
                <a:cs typeface="Arial" panose="020B0604020202020204" pitchFamily="34" charset="0"/>
              </a:rPr>
              <a:t>Er kjønn bestemt av følelser, erfaringer og preferanser? - Ja</a:t>
            </a:r>
          </a:p>
          <a:p>
            <a:pPr marL="285750" indent="-285750">
              <a:buFont typeface="Arial" charset="0"/>
              <a:buChar char="•"/>
            </a:pPr>
            <a:r>
              <a:rPr lang="nb-NO" sz="2400" dirty="0">
                <a:latin typeface="Arial" panose="020B0604020202020204" pitchFamily="34" charset="0"/>
                <a:cs typeface="Arial" panose="020B0604020202020204" pitchFamily="34" charset="0"/>
              </a:rPr>
              <a:t>Går det an å være «født i feil kropp»? - Ja </a:t>
            </a:r>
          </a:p>
          <a:p>
            <a:pPr marL="285750" indent="-285750">
              <a:buFont typeface="Arial" charset="0"/>
              <a:buChar char="•"/>
            </a:pPr>
            <a:r>
              <a:rPr lang="nb-NO" sz="2400" dirty="0">
                <a:latin typeface="Arial" panose="020B0604020202020204" pitchFamily="34" charset="0"/>
                <a:cs typeface="Arial" panose="020B0604020202020204" pitchFamily="34" charset="0"/>
              </a:rPr>
              <a:t>Finnes det mange kjønn? - Ja</a:t>
            </a:r>
          </a:p>
          <a:p>
            <a:pPr marL="285750" indent="-285750">
              <a:buFont typeface="Arial" charset="0"/>
              <a:buChar char="•"/>
            </a:pPr>
            <a:r>
              <a:rPr lang="nb-NO" sz="2400" dirty="0">
                <a:latin typeface="Arial" panose="020B0604020202020204" pitchFamily="34" charset="0"/>
                <a:cs typeface="Arial" panose="020B0604020202020204" pitchFamily="34" charset="0"/>
              </a:rPr>
              <a:t>Har kjønnsorganer og gutters XY-kromosomer og jenters XX-kromosomer noen betydning for hvilket kjønn man er? - Nei</a:t>
            </a:r>
            <a:endParaRPr lang="nb-NO" sz="1100" dirty="0">
              <a:latin typeface="Arial" panose="020B0604020202020204" pitchFamily="34" charset="0"/>
              <a:cs typeface="Arial" panose="020B0604020202020204" pitchFamily="34" charset="0"/>
            </a:endParaRPr>
          </a:p>
          <a:p>
            <a:pPr marL="285750" indent="-285750">
              <a:buFont typeface="Arial" charset="0"/>
              <a:buChar char="•"/>
            </a:pPr>
            <a:r>
              <a:rPr lang="nb-NO" sz="2400" dirty="0">
                <a:latin typeface="Arial" panose="020B0604020202020204" pitchFamily="34" charset="0"/>
                <a:cs typeface="Arial" panose="020B0604020202020204" pitchFamily="34" charset="0"/>
              </a:rPr>
              <a:t>Har barn rett til å kjenne sin både sin mor og far og deres slekt?</a:t>
            </a:r>
            <a:r>
              <a:rPr lang="nb-NO" sz="2200" dirty="0">
                <a:latin typeface="Arial" panose="020B0604020202020204" pitchFamily="34" charset="0"/>
                <a:cs typeface="Arial" panose="020B0604020202020204" pitchFamily="34" charset="0"/>
              </a:rPr>
              <a:t> - Nei</a:t>
            </a:r>
          </a:p>
          <a:p>
            <a:pPr marL="285750" indent="-285750">
              <a:buFont typeface="Arial" charset="0"/>
              <a:buChar char="•"/>
            </a:pPr>
            <a:r>
              <a:rPr lang="nb-NO" sz="2400" dirty="0">
                <a:latin typeface="Arial" panose="020B0604020202020204" pitchFamily="34" charset="0"/>
                <a:cs typeface="Arial" panose="020B0604020202020204" pitchFamily="34" charset="0"/>
              </a:rPr>
              <a:t>Har biologiske foreldre og slektninger liten betydning? – Ja</a:t>
            </a:r>
          </a:p>
          <a:p>
            <a:pPr marL="285750" indent="-285750">
              <a:buFont typeface="Arial" charset="0"/>
              <a:buChar char="•"/>
            </a:pPr>
            <a:r>
              <a:rPr lang="nb-NO" sz="2400" dirty="0">
                <a:latin typeface="Arial" panose="020B0604020202020204" pitchFamily="34" charset="0"/>
                <a:cs typeface="Arial" panose="020B0604020202020204" pitchFamily="34" charset="0"/>
              </a:rPr>
              <a:t>Kan far eller mor uten problem byttes ut med en omsorgsperson av motsatt kjønn? – Ja </a:t>
            </a:r>
          </a:p>
          <a:p>
            <a:endParaRPr lang="nb-NO" sz="105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701" y="4146"/>
            <a:ext cx="3057819" cy="169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5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kstSylinder 7"/>
          <p:cNvSpPr txBox="1"/>
          <p:nvPr/>
        </p:nvSpPr>
        <p:spPr>
          <a:xfrm>
            <a:off x="203543" y="1628800"/>
            <a:ext cx="8756133" cy="4970591"/>
          </a:xfrm>
          <a:prstGeom prst="rect">
            <a:avLst/>
          </a:prstGeom>
          <a:noFill/>
        </p:spPr>
        <p:txBody>
          <a:bodyPr wrap="square" rtlCol="0">
            <a:spAutoFit/>
          </a:bodyPr>
          <a:lstStyle/>
          <a:p>
            <a:endParaRPr lang="nb-NO" sz="1050" dirty="0">
              <a:latin typeface="Arial" panose="020B0604020202020204" pitchFamily="34" charset="0"/>
              <a:cs typeface="Arial" panose="020B0604020202020204" pitchFamily="34" charset="0"/>
            </a:endParaRPr>
          </a:p>
          <a:p>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dirty="0">
                <a:latin typeface="Arial" panose="020B0604020202020204" pitchFamily="34" charset="0"/>
                <a:cs typeface="Arial" panose="020B0604020202020204" pitchFamily="34" charset="0"/>
              </a:rPr>
              <a:t>Bør seksuelle relasjoner, samliv og ekteskap bare være for to personer? </a:t>
            </a:r>
            <a:r>
              <a:rPr lang="nb-NO" sz="2200" dirty="0">
                <a:latin typeface="Arial" panose="020B0604020202020204" pitchFamily="34" charset="0"/>
                <a:cs typeface="Arial" panose="020B0604020202020204" pitchFamily="34" charset="0"/>
              </a:rPr>
              <a:t>– Nei</a:t>
            </a:r>
          </a:p>
          <a:p>
            <a:pPr marL="285750" indent="-285750">
              <a:buFont typeface="Arial" charset="0"/>
              <a:buChar char="•"/>
            </a:pPr>
            <a:r>
              <a:rPr lang="nb-NO" sz="2200" dirty="0">
                <a:latin typeface="Arial" panose="020B0604020202020204" pitchFamily="34" charset="0"/>
                <a:cs typeface="Arial" panose="020B0604020202020204" pitchFamily="34" charset="0"/>
              </a:rPr>
              <a:t>Er tre eller fire personer like bra som to personer i et samliv? – Ja</a:t>
            </a: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dirty="0">
                <a:latin typeface="Arial" panose="020B0604020202020204" pitchFamily="34" charset="0"/>
                <a:cs typeface="Arial" panose="020B0604020202020204" pitchFamily="34" charset="0"/>
              </a:rPr>
              <a:t>Står relasjonen mor, far og barn i en særstilling? - Nei</a:t>
            </a:r>
          </a:p>
          <a:p>
            <a:pPr marL="285750" indent="-285750">
              <a:buFont typeface="Arial" charset="0"/>
              <a:buChar char="•"/>
            </a:pPr>
            <a:r>
              <a:rPr lang="nb-NO" sz="2400" dirty="0">
                <a:latin typeface="Arial" panose="020B0604020202020204" pitchFamily="34" charset="0"/>
                <a:cs typeface="Arial" panose="020B0604020202020204" pitchFamily="34" charset="0"/>
              </a:rPr>
              <a:t>Er mange seksualpartnere positivt? - Ja</a:t>
            </a:r>
          </a:p>
          <a:p>
            <a:pPr marL="285750" indent="-285750">
              <a:buFont typeface="Arial" charset="0"/>
              <a:buChar char="•"/>
            </a:pPr>
            <a:r>
              <a:rPr lang="nb-NO" sz="2400" dirty="0">
                <a:latin typeface="Arial" panose="020B0604020202020204" pitchFamily="34" charset="0"/>
                <a:cs typeface="Arial" panose="020B0604020202020204" pitchFamily="34" charset="0"/>
              </a:rPr>
              <a:t>Bør surrogati bli tillatt i Norge? - Ja</a:t>
            </a:r>
          </a:p>
          <a:p>
            <a:pPr marL="285750" indent="-285750">
              <a:buFont typeface="Arial" charset="0"/>
              <a:buChar char="•"/>
            </a:pPr>
            <a:r>
              <a:rPr lang="nb-NO" sz="2400" dirty="0">
                <a:latin typeface="Arial" panose="020B0604020202020204" pitchFamily="34" charset="0"/>
                <a:cs typeface="Arial" panose="020B0604020202020204" pitchFamily="34" charset="0"/>
              </a:rPr>
              <a:t>Finnes det noen samlivsformer som er mer barnevennlige enn andre? – Nei</a:t>
            </a:r>
          </a:p>
          <a:p>
            <a:pPr marL="285750" indent="-285750">
              <a:buFont typeface="Arial" charset="0"/>
              <a:buChar char="•"/>
            </a:pPr>
            <a:r>
              <a:rPr lang="nb-NO" sz="2400" dirty="0">
                <a:latin typeface="Arial" panose="020B0604020202020204" pitchFamily="34" charset="0"/>
                <a:cs typeface="Arial" panose="020B0604020202020204" pitchFamily="34" charset="0"/>
              </a:rPr>
              <a:t>Er en juridisk mann med vagina en virkelig mann? – Ja</a:t>
            </a:r>
          </a:p>
          <a:p>
            <a:pPr marL="285750" indent="-285750">
              <a:buFont typeface="Arial" charset="0"/>
              <a:buChar char="•"/>
            </a:pPr>
            <a:r>
              <a:rPr lang="nb-NO" sz="2400" dirty="0">
                <a:latin typeface="Arial" panose="020B0604020202020204" pitchFamily="34" charset="0"/>
                <a:cs typeface="Arial" panose="020B0604020202020204" pitchFamily="34" charset="0"/>
              </a:rPr>
              <a:t>Er en juridisk kvinne med penis en virkelig kvinne? – Ja</a:t>
            </a:r>
          </a:p>
          <a:p>
            <a:pPr marL="285750" indent="-285750">
              <a:buFont typeface="Arial" charset="0"/>
              <a:buChar char="•"/>
            </a:pPr>
            <a:r>
              <a:rPr lang="nb-NO" sz="2400" dirty="0">
                <a:latin typeface="Arial" panose="020B0604020202020204" pitchFamily="34" charset="0"/>
                <a:cs typeface="Arial" panose="020B0604020202020204" pitchFamily="34" charset="0"/>
              </a:rPr>
              <a:t>Er dette en god definisjon på en kvinne: «En person som erklærer seg som en kvinne»? – Ja</a:t>
            </a:r>
          </a:p>
          <a:p>
            <a:endParaRPr lang="nb-NO" sz="1000"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7522"/>
            <a:ext cx="3057818" cy="16002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6F88E718-B8E4-782B-15F7-51D9280F2A53}"/>
              </a:ext>
            </a:extLst>
          </p:cNvPr>
          <p:cNvSpPr txBox="1"/>
          <p:nvPr/>
        </p:nvSpPr>
        <p:spPr>
          <a:xfrm>
            <a:off x="467544" y="188640"/>
            <a:ext cx="7920880" cy="1631216"/>
          </a:xfrm>
          <a:prstGeom prst="rect">
            <a:avLst/>
          </a:prstGeom>
          <a:noFill/>
        </p:spPr>
        <p:txBody>
          <a:bodyPr wrap="square" rtlCol="0">
            <a:spAutoFit/>
          </a:bodyPr>
          <a:lstStyle/>
          <a:p>
            <a:r>
              <a:rPr lang="nb-NO" sz="4400" dirty="0">
                <a:solidFill>
                  <a:srgbClr val="7030A0"/>
                </a:solidFill>
                <a:latin typeface="Arial Black" panose="020B0A04020102020204" pitchFamily="34" charset="0"/>
              </a:rPr>
              <a:t>Aktuelle spørsmål</a:t>
            </a:r>
          </a:p>
          <a:p>
            <a:r>
              <a:rPr lang="nb-NO" sz="2800" dirty="0">
                <a:solidFill>
                  <a:srgbClr val="7030A0"/>
                </a:solidFill>
                <a:latin typeface="Arial Black" panose="020B0A04020102020204" pitchFamily="34" charset="0"/>
              </a:rPr>
              <a:t>– og svarene fra </a:t>
            </a:r>
            <a:r>
              <a:rPr lang="nb-NO" sz="2800" dirty="0" err="1">
                <a:solidFill>
                  <a:srgbClr val="7030A0"/>
                </a:solidFill>
                <a:latin typeface="Arial Black" panose="020B0A04020102020204" pitchFamily="34" charset="0"/>
              </a:rPr>
              <a:t>Pride</a:t>
            </a:r>
            <a:r>
              <a:rPr lang="nb-NO" sz="2800" dirty="0">
                <a:solidFill>
                  <a:srgbClr val="7030A0"/>
                </a:solidFill>
                <a:latin typeface="Arial Black" panose="020B0A04020102020204" pitchFamily="34" charset="0"/>
              </a:rPr>
              <a:t>-</a:t>
            </a:r>
            <a:br>
              <a:rPr lang="nb-NO" sz="28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ideologien og skeiv teori </a:t>
            </a:r>
            <a:r>
              <a:rPr lang="nb-NO" sz="2000" dirty="0">
                <a:solidFill>
                  <a:srgbClr val="7030A0"/>
                </a:solidFill>
                <a:latin typeface="Arial Black" panose="020B0A04020102020204" pitchFamily="34" charset="0"/>
              </a:rPr>
              <a:t>(forts.)</a:t>
            </a:r>
          </a:p>
        </p:txBody>
      </p:sp>
    </p:spTree>
    <p:extLst>
      <p:ext uri="{BB962C8B-B14F-4D97-AF65-F5344CB8AC3E}">
        <p14:creationId xmlns:p14="http://schemas.microsoft.com/office/powerpoint/2010/main" val="13264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E54EB8BD-91CD-AAF7-29FB-DA7EE9EC087A}"/>
              </a:ext>
            </a:extLst>
          </p:cNvPr>
          <p:cNvSpPr txBox="1"/>
          <p:nvPr/>
        </p:nvSpPr>
        <p:spPr>
          <a:xfrm>
            <a:off x="539552" y="290691"/>
            <a:ext cx="8136904" cy="6378669"/>
          </a:xfrm>
          <a:prstGeom prst="rect">
            <a:avLst/>
          </a:prstGeom>
          <a:noFill/>
        </p:spPr>
        <p:txBody>
          <a:bodyPr wrap="square" rtlCol="0">
            <a:spAutoFit/>
          </a:bodyPr>
          <a:lstStyle/>
          <a:p>
            <a:r>
              <a:rPr lang="nb-NO" sz="3600" b="1" i="1" dirty="0">
                <a:solidFill>
                  <a:srgbClr val="7030A0"/>
                </a:solidFill>
                <a:latin typeface="Arial Black" panose="020B0A04020102020204" pitchFamily="34" charset="0"/>
              </a:rPr>
              <a:t>«Gutter, jenter og andre kjønn»</a:t>
            </a:r>
          </a:p>
          <a:p>
            <a:br>
              <a:rPr lang="nb-NO" sz="1050" dirty="0">
                <a:latin typeface="+mj-lt"/>
              </a:rPr>
            </a:br>
            <a:r>
              <a:rPr lang="nb-NO" sz="2400" dirty="0">
                <a:latin typeface="+mj-lt"/>
              </a:rPr>
              <a:t>FRI hevder i «</a:t>
            </a:r>
            <a:r>
              <a:rPr lang="nb-NO" sz="2400" b="1" dirty="0">
                <a:latin typeface="+mj-lt"/>
              </a:rPr>
              <a:t>Rosa kompetanse skole</a:t>
            </a:r>
            <a:r>
              <a:rPr lang="nb-NO" sz="2400" dirty="0">
                <a:latin typeface="+mj-lt"/>
              </a:rPr>
              <a:t>» at det finnes «</a:t>
            </a:r>
            <a:r>
              <a:rPr lang="nb-NO" sz="2400" dirty="0">
                <a:solidFill>
                  <a:schemeClr val="tx2"/>
                </a:solidFill>
                <a:latin typeface="+mj-lt"/>
                <a:hlinkClick r:id="rId3">
                  <a:extLst>
                    <a:ext uri="{A12FA001-AC4F-418D-AE19-62706E023703}">
                      <ahyp:hlinkClr xmlns:ahyp="http://schemas.microsoft.com/office/drawing/2018/hyperlinkcolor" val="tx"/>
                    </a:ext>
                  </a:extLst>
                </a:hlinkClick>
              </a:rPr>
              <a:t>gutter, jenter og andre kjønn</a:t>
            </a:r>
            <a:r>
              <a:rPr lang="nb-NO" sz="2400" dirty="0">
                <a:latin typeface="+mj-lt"/>
              </a:rPr>
              <a:t>» (Lærerveiledning for trinn 1-10, side 19). </a:t>
            </a:r>
          </a:p>
          <a:p>
            <a:endParaRPr lang="nb-NO" sz="1200" dirty="0">
              <a:latin typeface="+mj-lt"/>
            </a:endParaRPr>
          </a:p>
          <a:p>
            <a:r>
              <a:rPr lang="nb-NO" sz="2400" dirty="0">
                <a:latin typeface="+mj-lt"/>
              </a:rPr>
              <a:t>Dette er en grov og sentral usannhet i Pride-ideologiens budskap om «kjønnsmangfold». </a:t>
            </a:r>
          </a:p>
          <a:p>
            <a:r>
              <a:rPr lang="nb-NO" sz="1400" dirty="0">
                <a:latin typeface="+mj-lt"/>
              </a:rPr>
              <a:t> </a:t>
            </a:r>
          </a:p>
          <a:p>
            <a:r>
              <a:rPr lang="nb-NO" sz="2400" dirty="0">
                <a:latin typeface="+mj-lt"/>
              </a:rPr>
              <a:t>Å undervise barn om ….</a:t>
            </a:r>
          </a:p>
          <a:p>
            <a:pPr marL="342900" indent="-342900">
              <a:buFont typeface="Arial" panose="020B0604020202020204" pitchFamily="34" charset="0"/>
              <a:buChar char="•"/>
            </a:pPr>
            <a:r>
              <a:rPr lang="nb-NO" sz="2400" dirty="0">
                <a:latin typeface="+mj-lt"/>
              </a:rPr>
              <a:t>at de kan være «født i feil kropp», </a:t>
            </a:r>
          </a:p>
          <a:p>
            <a:pPr marL="342900" indent="-342900">
              <a:buFont typeface="Arial" panose="020B0604020202020204" pitchFamily="34" charset="0"/>
              <a:buChar char="•"/>
            </a:pPr>
            <a:r>
              <a:rPr lang="nb-NO" sz="2400" dirty="0">
                <a:latin typeface="+mj-lt"/>
              </a:rPr>
              <a:t>at kroppen ikke betyr noe for hvilket kjønn de er,</a:t>
            </a:r>
          </a:p>
          <a:p>
            <a:pPr marL="342900" indent="-342900">
              <a:buFont typeface="Arial" panose="020B0604020202020204" pitchFamily="34" charset="0"/>
              <a:buChar char="•"/>
            </a:pPr>
            <a:r>
              <a:rPr lang="nb-NO" sz="2400" dirty="0">
                <a:latin typeface="+mj-lt"/>
              </a:rPr>
              <a:t>at de kan velge hvilket kjønn de vil være, </a:t>
            </a:r>
          </a:p>
          <a:p>
            <a:pPr marL="342900" indent="-342900">
              <a:buFont typeface="Arial" panose="020B0604020202020204" pitchFamily="34" charset="0"/>
              <a:buChar char="•"/>
            </a:pPr>
            <a:r>
              <a:rPr lang="nb-NO" sz="2400" dirty="0">
                <a:latin typeface="+mj-lt"/>
              </a:rPr>
              <a:t>at det går an å være noe annet enn gutt eller jente, </a:t>
            </a:r>
          </a:p>
          <a:p>
            <a:pPr marL="342900" indent="-342900">
              <a:buFont typeface="Arial" panose="020B0604020202020204" pitchFamily="34" charset="0"/>
              <a:buChar char="•"/>
            </a:pPr>
            <a:r>
              <a:rPr lang="nb-NO" sz="2400" dirty="0">
                <a:latin typeface="+mj-lt"/>
              </a:rPr>
              <a:t>at det er mulig å «skifte kjønn» og ikke bare kjønnsuttrykk, </a:t>
            </a:r>
          </a:p>
          <a:p>
            <a:r>
              <a:rPr lang="nb-NO" sz="2400" dirty="0">
                <a:latin typeface="+mj-lt"/>
              </a:rPr>
              <a:t>  - alt dette og mye annet er usanne og dypt </a:t>
            </a:r>
            <a:r>
              <a:rPr lang="nb-NO" sz="2400" dirty="0">
                <a:solidFill>
                  <a:schemeClr val="tx2"/>
                </a:solidFill>
                <a:latin typeface="+mj-lt"/>
                <a:hlinkClick r:id="rId4">
                  <a:extLst>
                    <a:ext uri="{A12FA001-AC4F-418D-AE19-62706E023703}">
                      <ahyp:hlinkClr xmlns:ahyp="http://schemas.microsoft.com/office/drawing/2018/hyperlinkcolor" val="tx"/>
                    </a:ext>
                  </a:extLst>
                </a:hlinkClick>
              </a:rPr>
              <a:t>uansvarlige påstander</a:t>
            </a:r>
            <a:r>
              <a:rPr lang="nb-NO" sz="2400" dirty="0">
                <a:latin typeface="+mj-lt"/>
              </a:rPr>
              <a:t>.</a:t>
            </a:r>
          </a:p>
        </p:txBody>
      </p:sp>
    </p:spTree>
    <p:extLst>
      <p:ext uri="{BB962C8B-B14F-4D97-AF65-F5344CB8AC3E}">
        <p14:creationId xmlns:p14="http://schemas.microsoft.com/office/powerpoint/2010/main" val="13462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0636">
            <a:off x="9714421" y="6641782"/>
            <a:ext cx="780695" cy="549079"/>
          </a:xfrm>
          <a:prstGeom prst="rect">
            <a:avLst/>
          </a:prstGeom>
        </p:spPr>
      </p:pic>
      <p:sp>
        <p:nvSpPr>
          <p:cNvPr id="3" name="Rektangel 2"/>
          <p:cNvSpPr/>
          <p:nvPr/>
        </p:nvSpPr>
        <p:spPr>
          <a:xfrm>
            <a:off x="395536" y="300074"/>
            <a:ext cx="8568952" cy="6671057"/>
          </a:xfrm>
          <a:prstGeom prst="rect">
            <a:avLst/>
          </a:prstGeom>
        </p:spPr>
        <p:txBody>
          <a:bodyPr wrap="square">
            <a:spAutoFit/>
          </a:bodyPr>
          <a:lstStyle/>
          <a:p>
            <a:r>
              <a:rPr lang="nb-NO" sz="4400" b="1" dirty="0">
                <a:solidFill>
                  <a:srgbClr val="7030A0"/>
                </a:solidFill>
                <a:latin typeface="Berlin Sans FB Demi" panose="020E0802020502020306" pitchFamily="34" charset="0"/>
              </a:rPr>
              <a:t>To løgner om toleranse</a:t>
            </a:r>
            <a:br>
              <a:rPr lang="nb-NO" sz="1600" b="1" dirty="0"/>
            </a:br>
            <a:endParaRPr lang="nb-NO" sz="1050" b="1" dirty="0"/>
          </a:p>
          <a:p>
            <a:r>
              <a:rPr lang="nb-NO" sz="2000" dirty="0">
                <a:latin typeface="+mj-lt"/>
              </a:rPr>
              <a:t>Den kjente pastoren Rick Warren er forfatter av </a:t>
            </a:r>
            <a:br>
              <a:rPr lang="nb-NO" sz="2000" dirty="0">
                <a:latin typeface="+mj-lt"/>
              </a:rPr>
            </a:br>
            <a:r>
              <a:rPr lang="nb-NO" sz="2000" dirty="0">
                <a:latin typeface="+mj-lt"/>
              </a:rPr>
              <a:t>vår tids mest solgte kristne bok: </a:t>
            </a:r>
            <a:r>
              <a:rPr lang="nb-NO" sz="2000" i="1" dirty="0">
                <a:latin typeface="+mj-lt"/>
              </a:rPr>
              <a:t>Et målrettet liv </a:t>
            </a:r>
            <a:br>
              <a:rPr lang="nb-NO" sz="2000" i="1" dirty="0">
                <a:latin typeface="+mj-lt"/>
              </a:rPr>
            </a:br>
            <a:r>
              <a:rPr lang="nb-NO" sz="2000" i="1" dirty="0">
                <a:latin typeface="+mj-lt"/>
              </a:rPr>
              <a:t>(The Purpose-Driven Life)</a:t>
            </a:r>
            <a:r>
              <a:rPr lang="nb-NO" sz="2000" dirty="0">
                <a:latin typeface="+mj-lt"/>
              </a:rPr>
              <a:t>. Han sier:</a:t>
            </a:r>
          </a:p>
          <a:p>
            <a:pPr algn="ctr"/>
            <a:br>
              <a:rPr lang="nb-NO" sz="1400" dirty="0">
                <a:latin typeface="+mj-lt"/>
              </a:rPr>
            </a:br>
            <a:br>
              <a:rPr lang="nb-NO" sz="1400" dirty="0">
                <a:latin typeface="+mj-lt"/>
              </a:rPr>
            </a:br>
            <a:r>
              <a:rPr lang="nb-NO" sz="2400" dirty="0">
                <a:latin typeface="+mj-lt"/>
              </a:rPr>
              <a:t>«Vår kultur har akseptert to store løgner. </a:t>
            </a:r>
          </a:p>
          <a:p>
            <a:pPr algn="ctr"/>
            <a:r>
              <a:rPr lang="nb-NO" sz="2400" dirty="0">
                <a:latin typeface="+mj-lt"/>
              </a:rPr>
              <a:t>Den første er denne: </a:t>
            </a:r>
          </a:p>
          <a:p>
            <a:pPr algn="ctr"/>
            <a:r>
              <a:rPr lang="nb-NO" sz="2600" b="1" dirty="0">
                <a:solidFill>
                  <a:srgbClr val="C00000"/>
                </a:solidFill>
                <a:latin typeface="+mj-lt"/>
              </a:rPr>
              <a:t>‘Hvis du er uenig i et menneskes livsstil, </a:t>
            </a:r>
          </a:p>
          <a:p>
            <a:pPr algn="ctr"/>
            <a:r>
              <a:rPr lang="nb-NO" sz="2600" b="1" dirty="0">
                <a:solidFill>
                  <a:srgbClr val="C00000"/>
                </a:solidFill>
                <a:latin typeface="+mj-lt"/>
              </a:rPr>
              <a:t>er det fordi du frykter eller hater dem.’</a:t>
            </a:r>
          </a:p>
          <a:p>
            <a:pPr algn="ctr"/>
            <a:r>
              <a:rPr lang="nb-NO" sz="1400" dirty="0">
                <a:latin typeface="+mj-lt"/>
              </a:rPr>
              <a:t> </a:t>
            </a:r>
            <a:endParaRPr lang="nb-NO" sz="2000" dirty="0">
              <a:latin typeface="+mj-lt"/>
            </a:endParaRPr>
          </a:p>
          <a:p>
            <a:pPr algn="ctr"/>
            <a:r>
              <a:rPr lang="nb-NO" sz="2400" dirty="0">
                <a:latin typeface="+mj-lt"/>
              </a:rPr>
              <a:t>Den andre løgnen sier: </a:t>
            </a:r>
          </a:p>
          <a:p>
            <a:pPr algn="ctr"/>
            <a:r>
              <a:rPr lang="nb-NO" sz="2600" b="1" dirty="0">
                <a:solidFill>
                  <a:srgbClr val="C00000"/>
                </a:solidFill>
                <a:latin typeface="+mj-lt"/>
              </a:rPr>
              <a:t>‘Å elske noen betyr at du godtar alt de tror eller gjør.’</a:t>
            </a:r>
          </a:p>
          <a:p>
            <a:pPr algn="ctr"/>
            <a:endParaRPr lang="nb-NO" sz="1400" b="1" dirty="0">
              <a:solidFill>
                <a:srgbClr val="7030A0"/>
              </a:solidFill>
              <a:latin typeface="+mj-lt"/>
            </a:endParaRPr>
          </a:p>
          <a:p>
            <a:pPr algn="ctr"/>
            <a:r>
              <a:rPr lang="nb-NO" sz="2400" dirty="0">
                <a:latin typeface="+mj-lt"/>
              </a:rPr>
              <a:t>Begge løgnene er meningsløse. </a:t>
            </a:r>
            <a:br>
              <a:rPr lang="nb-NO" sz="2400" dirty="0">
                <a:latin typeface="+mj-lt"/>
              </a:rPr>
            </a:br>
            <a:r>
              <a:rPr lang="nb-NO" sz="2400" dirty="0">
                <a:latin typeface="+mj-lt"/>
              </a:rPr>
              <a:t>Du behøver ikke å gå på kompromiss med din overbevisning for å være barmhjertig.»</a:t>
            </a:r>
          </a:p>
          <a:p>
            <a:pPr algn="ctr"/>
            <a:br>
              <a:rPr lang="nb-NO" sz="1100" dirty="0">
                <a:latin typeface="+mj-lt"/>
              </a:rPr>
            </a:br>
            <a:endParaRPr lang="nb-NO" sz="2400" b="1" i="1" dirty="0">
              <a:latin typeface="+mj-lt"/>
            </a:endParaRP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585843"/>
            <a:ext cx="2160240" cy="1619023"/>
          </a:xfrm>
          <a:prstGeom prst="rect">
            <a:avLst/>
          </a:prstGeom>
        </p:spPr>
      </p:pic>
    </p:spTree>
    <p:extLst>
      <p:ext uri="{BB962C8B-B14F-4D97-AF65-F5344CB8AC3E}">
        <p14:creationId xmlns:p14="http://schemas.microsoft.com/office/powerpoint/2010/main" val="39797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BD96A92A-2F49-6081-39C9-A4C74B1689D4}"/>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9B749DDE-9878-A606-5FFD-4BD11D212AB3}"/>
              </a:ext>
            </a:extLst>
          </p:cNvPr>
          <p:cNvSpPr txBox="1"/>
          <p:nvPr/>
        </p:nvSpPr>
        <p:spPr>
          <a:xfrm>
            <a:off x="629562" y="332656"/>
            <a:ext cx="7884876" cy="5786199"/>
          </a:xfrm>
          <a:prstGeom prst="rect">
            <a:avLst/>
          </a:prstGeom>
          <a:noFill/>
        </p:spPr>
        <p:txBody>
          <a:bodyPr wrap="square" rtlCol="0">
            <a:spAutoFit/>
          </a:bodyPr>
          <a:lstStyle/>
          <a:p>
            <a:pPr algn="ctr"/>
            <a:r>
              <a:rPr lang="nb-NO" sz="4800" b="1" dirty="0" err="1">
                <a:solidFill>
                  <a:srgbClr val="7030A0"/>
                </a:solidFill>
                <a:latin typeface="Arial" panose="020B0604020202020204" pitchFamily="34" charset="0"/>
                <a:cs typeface="Arial" panose="020B0604020202020204" pitchFamily="34" charset="0"/>
              </a:rPr>
              <a:t>Pride</a:t>
            </a:r>
            <a:r>
              <a:rPr lang="nb-NO" sz="4800" b="1" dirty="0">
                <a:solidFill>
                  <a:srgbClr val="7030A0"/>
                </a:solidFill>
                <a:latin typeface="Arial" panose="020B0604020202020204" pitchFamily="34" charset="0"/>
                <a:cs typeface="Arial" panose="020B0604020202020204" pitchFamily="34" charset="0"/>
              </a:rPr>
              <a:t>-dominert kultur:</a:t>
            </a:r>
          </a:p>
          <a:p>
            <a:pPr algn="ctr"/>
            <a:br>
              <a:rPr lang="nb-NO" b="1" i="1" dirty="0">
                <a:latin typeface="Arial" panose="020B0604020202020204" pitchFamily="34" charset="0"/>
                <a:cs typeface="Arial" panose="020B0604020202020204" pitchFamily="34" charset="0"/>
              </a:rPr>
            </a:br>
            <a:r>
              <a:rPr lang="nb-NO" sz="4000" b="1" i="1" dirty="0">
                <a:solidFill>
                  <a:srgbClr val="C00000"/>
                </a:solidFill>
                <a:latin typeface="Arial" panose="020B0604020202020204" pitchFamily="34" charset="0"/>
                <a:cs typeface="Arial" panose="020B0604020202020204" pitchFamily="34" charset="0"/>
              </a:rPr>
              <a:t>«Kjønns- og seksualitetsmangfold»</a:t>
            </a:r>
          </a:p>
          <a:p>
            <a:pPr algn="ctr"/>
            <a:endParaRPr lang="nb-NO" b="1" i="1" dirty="0">
              <a:latin typeface="Arial" panose="020B0604020202020204" pitchFamily="34" charset="0"/>
              <a:cs typeface="Arial" panose="020B0604020202020204" pitchFamily="34" charset="0"/>
            </a:endParaRPr>
          </a:p>
          <a:p>
            <a:pPr marL="514350" indent="-514350" algn="ctr">
              <a:buAutoNum type="arabicPeriod"/>
            </a:pPr>
            <a:r>
              <a:rPr lang="nb-NO" sz="2800" b="1" i="1" dirty="0">
                <a:latin typeface="Arial" panose="020B0604020202020204" pitchFamily="34" charset="0"/>
                <a:cs typeface="Arial" panose="020B0604020202020204" pitchFamily="34" charset="0"/>
              </a:rPr>
              <a:t>«Foreningen FRI – Foreningen for kjønns- og seksualitetsmangfold»</a:t>
            </a:r>
            <a:br>
              <a:rPr lang="nb-NO" sz="2800" b="1" i="1" dirty="0">
                <a:latin typeface="Arial" panose="020B0604020202020204" pitchFamily="34" charset="0"/>
                <a:cs typeface="Arial" panose="020B0604020202020204" pitchFamily="34" charset="0"/>
              </a:rPr>
            </a:br>
            <a:endParaRPr lang="nb-NO" sz="1400" b="1" i="1" dirty="0">
              <a:latin typeface="Arial" panose="020B0604020202020204" pitchFamily="34" charset="0"/>
              <a:cs typeface="Arial" panose="020B0604020202020204" pitchFamily="34" charset="0"/>
            </a:endParaRPr>
          </a:p>
          <a:p>
            <a:pPr algn="ctr"/>
            <a:r>
              <a:rPr lang="nb-NO" sz="2800" b="1" i="1" dirty="0">
                <a:latin typeface="Arial" panose="020B0604020202020204" pitchFamily="34" charset="0"/>
                <a:cs typeface="Arial" panose="020B0604020202020204" pitchFamily="34" charset="0"/>
              </a:rPr>
              <a:t>2. «Regjeringens handlingsplan for kjønns- og seksualitetsmangfold (2023-2026)</a:t>
            </a:r>
            <a:br>
              <a:rPr lang="nb-NO" sz="2800" b="1" i="1" dirty="0">
                <a:latin typeface="Arial" panose="020B0604020202020204" pitchFamily="34" charset="0"/>
                <a:cs typeface="Arial" panose="020B0604020202020204" pitchFamily="34" charset="0"/>
              </a:rPr>
            </a:br>
            <a:endParaRPr lang="nb-NO" sz="1600" b="1" i="1" dirty="0">
              <a:latin typeface="Arial" panose="020B0604020202020204" pitchFamily="34" charset="0"/>
              <a:cs typeface="Arial" panose="020B0604020202020204" pitchFamily="34" charset="0"/>
            </a:endParaRPr>
          </a:p>
          <a:p>
            <a:pPr algn="ctr"/>
            <a:r>
              <a:rPr lang="nb-NO" sz="2800" b="1" i="1" dirty="0">
                <a:latin typeface="Arial" panose="020B0604020202020204" pitchFamily="34" charset="0"/>
                <a:cs typeface="Arial" panose="020B0604020202020204" pitchFamily="34" charset="0"/>
              </a:rPr>
              <a:t>3. Kommunale handlingsplaner for kjønns- og seksualitetsmangfold</a:t>
            </a:r>
          </a:p>
        </p:txBody>
      </p:sp>
    </p:spTree>
    <p:extLst>
      <p:ext uri="{BB962C8B-B14F-4D97-AF65-F5344CB8AC3E}">
        <p14:creationId xmlns:p14="http://schemas.microsoft.com/office/powerpoint/2010/main" val="389896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18926</TotalTime>
  <Words>4656</Words>
  <Application>Microsoft Office PowerPoint</Application>
  <PresentationFormat>Skjermfremvisning (4:3)</PresentationFormat>
  <Paragraphs>393</Paragraphs>
  <Slides>25</Slides>
  <Notes>11</Notes>
  <HiddenSlides>1</HiddenSlides>
  <MMClips>0</MMClips>
  <ScaleCrop>false</ScaleCrop>
  <HeadingPairs>
    <vt:vector size="6" baseType="variant">
      <vt:variant>
        <vt:lpstr>Brukte skrifter</vt:lpstr>
      </vt:variant>
      <vt:variant>
        <vt:i4>13</vt:i4>
      </vt:variant>
      <vt:variant>
        <vt:lpstr>Tema</vt:lpstr>
      </vt:variant>
      <vt:variant>
        <vt:i4>1</vt:i4>
      </vt:variant>
      <vt:variant>
        <vt:lpstr>Lysbildetitler</vt:lpstr>
      </vt:variant>
      <vt:variant>
        <vt:i4>25</vt:i4>
      </vt:variant>
    </vt:vector>
  </HeadingPairs>
  <TitlesOfParts>
    <vt:vector size="39" baseType="lpstr">
      <vt:lpstr>Aptos</vt:lpstr>
      <vt:lpstr>Aptos Black</vt:lpstr>
      <vt:lpstr>Arial</vt:lpstr>
      <vt:lpstr>Arial Black</vt:lpstr>
      <vt:lpstr>Arial Narrow</vt:lpstr>
      <vt:lpstr>Berlin Sans FB Demi</vt:lpstr>
      <vt:lpstr>Calibri</vt:lpstr>
      <vt:lpstr>Century Gothic</vt:lpstr>
      <vt:lpstr>Courier New</vt:lpstr>
      <vt:lpstr>Helvetica Neue</vt:lpstr>
      <vt:lpstr>Maiandra GD</vt:lpstr>
      <vt:lpstr>Times New Roman</vt:lpstr>
      <vt:lpstr>Wingdings</vt:lpstr>
      <vt:lpstr>Ledelse</vt:lpstr>
      <vt:lpstr>PowerPoint-presentasjon</vt:lpstr>
      <vt:lpstr>PowerPoint-presentasjon</vt:lpstr>
      <vt:lpstr>Noen viktige årstall i norsk lovgivning om kjønn, samliv og ekteskap</vt:lpstr>
      <vt:lpstr>Nye lover fra 2018</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882</cp:revision>
  <cp:lastPrinted>2025-05-08T12:45:44Z</cp:lastPrinted>
  <dcterms:created xsi:type="dcterms:W3CDTF">2016-09-22T08:37:23Z</dcterms:created>
  <dcterms:modified xsi:type="dcterms:W3CDTF">2026-06-24T23:39:46Z</dcterms:modified>
</cp:coreProperties>
</file>